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53"/>
  </p:notesMasterIdLst>
  <p:sldIdLst>
    <p:sldId id="257" r:id="rId5"/>
    <p:sldId id="275" r:id="rId6"/>
    <p:sldId id="276" r:id="rId7"/>
    <p:sldId id="277" r:id="rId8"/>
    <p:sldId id="335" r:id="rId9"/>
    <p:sldId id="302" r:id="rId10"/>
    <p:sldId id="303" r:id="rId11"/>
    <p:sldId id="339" r:id="rId12"/>
    <p:sldId id="304" r:id="rId13"/>
    <p:sldId id="278" r:id="rId14"/>
    <p:sldId id="279" r:id="rId15"/>
    <p:sldId id="280" r:id="rId16"/>
    <p:sldId id="305" r:id="rId17"/>
    <p:sldId id="306" r:id="rId18"/>
    <p:sldId id="307" r:id="rId19"/>
    <p:sldId id="308" r:id="rId20"/>
    <p:sldId id="281" r:id="rId21"/>
    <p:sldId id="282" r:id="rId22"/>
    <p:sldId id="283" r:id="rId23"/>
    <p:sldId id="309" r:id="rId24"/>
    <p:sldId id="310" r:id="rId25"/>
    <p:sldId id="311" r:id="rId26"/>
    <p:sldId id="336" r:id="rId27"/>
    <p:sldId id="320" r:id="rId28"/>
    <p:sldId id="312" r:id="rId29"/>
    <p:sldId id="313" r:id="rId30"/>
    <p:sldId id="315" r:id="rId31"/>
    <p:sldId id="316" r:id="rId32"/>
    <p:sldId id="317" r:id="rId33"/>
    <p:sldId id="318" r:id="rId34"/>
    <p:sldId id="337" r:id="rId35"/>
    <p:sldId id="319" r:id="rId36"/>
    <p:sldId id="321" r:id="rId37"/>
    <p:sldId id="322" r:id="rId38"/>
    <p:sldId id="323" r:id="rId39"/>
    <p:sldId id="324" r:id="rId40"/>
    <p:sldId id="325" r:id="rId41"/>
    <p:sldId id="326" r:id="rId42"/>
    <p:sldId id="340" r:id="rId43"/>
    <p:sldId id="327" r:id="rId44"/>
    <p:sldId id="328" r:id="rId45"/>
    <p:sldId id="329" r:id="rId46"/>
    <p:sldId id="330" r:id="rId47"/>
    <p:sldId id="331" r:id="rId48"/>
    <p:sldId id="332" r:id="rId49"/>
    <p:sldId id="333" r:id="rId50"/>
    <p:sldId id="338" r:id="rId51"/>
    <p:sldId id="33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904" autoAdjust="0"/>
  </p:normalViewPr>
  <p:slideViewPr>
    <p:cSldViewPr snapToGrid="0">
      <p:cViewPr>
        <p:scale>
          <a:sx n="150" d="100"/>
          <a:sy n="150" d="100"/>
        </p:scale>
        <p:origin x="86" y="-327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7D056-EF8C-4CE2-B931-B56CEFCCFF90}" type="datetimeFigureOut">
              <a:rPr lang="pl-PL" smtClean="0"/>
              <a:t>31.05.2021</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D43E4-9270-429C-9046-B9C27CC50362}" type="slidenum">
              <a:rPr lang="pl-PL" smtClean="0"/>
              <a:t>‹#›</a:t>
            </a:fld>
            <a:endParaRPr lang="pl-PL"/>
          </a:p>
        </p:txBody>
      </p:sp>
    </p:spTree>
    <p:extLst>
      <p:ext uri="{BB962C8B-B14F-4D97-AF65-F5344CB8AC3E}">
        <p14:creationId xmlns:p14="http://schemas.microsoft.com/office/powerpoint/2010/main" val="2499979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c.europa.eu/justice/data-protection/reform/index_en.ht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6E3D1C26-421B-4DE2-8E11-93CC1C2D7D9C}" type="slidenum">
              <a:rPr lang="pl-PL" smtClean="0"/>
              <a:t>3</a:t>
            </a:fld>
            <a:endParaRPr lang="pl-PL"/>
          </a:p>
        </p:txBody>
      </p:sp>
    </p:spTree>
    <p:extLst>
      <p:ext uri="{BB962C8B-B14F-4D97-AF65-F5344CB8AC3E}">
        <p14:creationId xmlns:p14="http://schemas.microsoft.com/office/powerpoint/2010/main" val="2288898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6E3D1C26-421B-4DE2-8E11-93CC1C2D7D9C}" type="slidenum">
              <a:rPr lang="pl-PL" smtClean="0"/>
              <a:t>18</a:t>
            </a:fld>
            <a:endParaRPr lang="pl-PL"/>
          </a:p>
        </p:txBody>
      </p:sp>
    </p:spTree>
    <p:extLst>
      <p:ext uri="{BB962C8B-B14F-4D97-AF65-F5344CB8AC3E}">
        <p14:creationId xmlns:p14="http://schemas.microsoft.com/office/powerpoint/2010/main" val="3143606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20</a:t>
            </a:fld>
            <a:endParaRPr lang="pl-PL"/>
          </a:p>
        </p:txBody>
      </p:sp>
    </p:spTree>
    <p:extLst>
      <p:ext uri="{BB962C8B-B14F-4D97-AF65-F5344CB8AC3E}">
        <p14:creationId xmlns:p14="http://schemas.microsoft.com/office/powerpoint/2010/main" val="1999437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0" i="0" dirty="0">
                <a:solidFill>
                  <a:srgbClr val="171717"/>
                </a:solidFill>
                <a:effectLst/>
                <a:latin typeface="Segoe UI" panose="020B0502040204020203" pitchFamily="34" charset="0"/>
              </a:rPr>
              <a:t>Jednym ze sposobów organizowania powiązanych zasobów jest umieszczenie ich w oddzielnych subskrypcjach. Do zarządzania powiązanymi zasobami możesz również użyć grup zasobów. </a:t>
            </a:r>
            <a:r>
              <a:rPr lang="pl-PL" b="0" i="1" dirty="0" err="1">
                <a:solidFill>
                  <a:srgbClr val="171717"/>
                </a:solidFill>
                <a:effectLst/>
                <a:latin typeface="Segoe UI" panose="020B0502040204020203" pitchFamily="34" charset="0"/>
              </a:rPr>
              <a:t>Tagi</a:t>
            </a:r>
            <a:r>
              <a:rPr lang="pl-PL" b="0" i="0" dirty="0">
                <a:solidFill>
                  <a:srgbClr val="171717"/>
                </a:solidFill>
                <a:effectLst/>
                <a:latin typeface="Segoe UI" panose="020B0502040204020203" pitchFamily="34" charset="0"/>
              </a:rPr>
              <a:t> zasobów są kolejnym sposobem organizowania zasobów.</a:t>
            </a:r>
          </a:p>
          <a:p>
            <a:endParaRPr lang="pl-PL" b="0" i="0" dirty="0">
              <a:solidFill>
                <a:srgbClr val="171717"/>
              </a:solidFill>
              <a:effectLst/>
              <a:latin typeface="Segoe UI" panose="020B0502040204020203" pitchFamily="34" charset="0"/>
            </a:endParaRPr>
          </a:p>
          <a:p>
            <a:r>
              <a:rPr lang="pl-PL" b="0" i="0" dirty="0">
                <a:solidFill>
                  <a:srgbClr val="171717"/>
                </a:solidFill>
                <a:effectLst/>
                <a:latin typeface="Segoe UI" panose="020B0502040204020203" pitchFamily="34" charset="0"/>
              </a:rPr>
              <a:t>Można na przykład oznaczać zasoby za pomocą nazwy skojarzonego obciążenia lub aplikacji i używać oprogramowania, takiego jak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DevOps</a:t>
            </a:r>
            <a:r>
              <a:rPr lang="pl-PL" b="0" i="0" dirty="0">
                <a:solidFill>
                  <a:srgbClr val="171717"/>
                </a:solidFill>
                <a:effectLst/>
                <a:latin typeface="Segoe UI" panose="020B0502040204020203" pitchFamily="34" charset="0"/>
              </a:rPr>
              <a:t>, aby wykonywać automatyczne zadania na tych zasobach.</a:t>
            </a:r>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21</a:t>
            </a:fld>
            <a:endParaRPr lang="pl-PL"/>
          </a:p>
        </p:txBody>
      </p:sp>
    </p:spTree>
    <p:extLst>
      <p:ext uri="{BB962C8B-B14F-4D97-AF65-F5344CB8AC3E}">
        <p14:creationId xmlns:p14="http://schemas.microsoft.com/office/powerpoint/2010/main" val="1702621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l-PL" b="1" i="0" dirty="0">
                <a:solidFill>
                  <a:srgbClr val="171717"/>
                </a:solidFill>
                <a:effectLst/>
                <a:latin typeface="Segoe UI" panose="020B0502040204020203" pitchFamily="34" charset="0"/>
              </a:rPr>
              <a:t>Utworzenie definicji zasad</a:t>
            </a:r>
          </a:p>
          <a:p>
            <a:pPr algn="l"/>
            <a:r>
              <a:rPr lang="pl-PL" b="0" i="0" dirty="0">
                <a:solidFill>
                  <a:srgbClr val="171717"/>
                </a:solidFill>
                <a:effectLst/>
                <a:latin typeface="Segoe UI" panose="020B0502040204020203" pitchFamily="34" charset="0"/>
              </a:rPr>
              <a:t>Definicja zasad określa elementy do oceny i akcję do wykonania. Można na przykład uniemożliwić wdrażanie maszyn wirtualnych w niektórych regionach świadczenia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Możesz również przeprowadzić inspekcję kont magazynu, aby sprawdzić, czy są akceptowane połączenia tylko z dozwolonych sieci.</a:t>
            </a:r>
          </a:p>
          <a:p>
            <a:pPr algn="l"/>
            <a:r>
              <a:rPr lang="pl-PL" b="0" i="0" dirty="0">
                <a:solidFill>
                  <a:srgbClr val="171717"/>
                </a:solidFill>
                <a:effectLst/>
                <a:latin typeface="Segoe UI" panose="020B0502040204020203" pitchFamily="34" charset="0"/>
              </a:rPr>
              <a:t>Każda definicja zasad zawiera warunki, w jakich zasady są wymuszane. Definicja zasad ma także towarzyszący jej efekt, który występuje, gdy warunki zostaną spełnione. Oto kilka przykładowych definicji zasad:</a:t>
            </a:r>
          </a:p>
          <a:p>
            <a:pPr algn="l">
              <a:buFont typeface="Arial" panose="020B0604020202020204" pitchFamily="34" charset="0"/>
              <a:buChar char="•"/>
            </a:pPr>
            <a:r>
              <a:rPr lang="pl-PL" b="1" i="0" dirty="0">
                <a:solidFill>
                  <a:srgbClr val="171717"/>
                </a:solidFill>
                <a:effectLst/>
                <a:latin typeface="Segoe UI" panose="020B0502040204020203" pitchFamily="34" charset="0"/>
              </a:rPr>
              <a:t>Dozwolone jednostki SKU maszyn wirtualnych</a:t>
            </a:r>
            <a:endParaRPr lang="pl-PL" b="0" i="0" dirty="0">
              <a:solidFill>
                <a:srgbClr val="171717"/>
              </a:solidFill>
              <a:effectLst/>
              <a:latin typeface="Segoe UI" panose="020B0502040204020203" pitchFamily="34" charset="0"/>
            </a:endParaRPr>
          </a:p>
          <a:p>
            <a:pPr algn="l">
              <a:buFont typeface="Arial" panose="020B0604020202020204" pitchFamily="34" charset="0"/>
              <a:buChar char="•"/>
            </a:pPr>
            <a:r>
              <a:rPr lang="pl-PL" b="0" i="0" dirty="0">
                <a:solidFill>
                  <a:srgbClr val="171717"/>
                </a:solidFill>
                <a:effectLst/>
                <a:latin typeface="Segoe UI" panose="020B0502040204020203" pitchFamily="34" charset="0"/>
              </a:rPr>
              <a:t>Te zasady umożliwiają określenie zestawu jednostek SKU maszyn wirtualnych, które organizacja może wdrażać.</a:t>
            </a:r>
          </a:p>
          <a:p>
            <a:pPr algn="l">
              <a:buFont typeface="Arial" panose="020B0604020202020204" pitchFamily="34" charset="0"/>
              <a:buChar char="•"/>
            </a:pPr>
            <a:r>
              <a:rPr lang="pl-PL" b="1" i="0" dirty="0">
                <a:solidFill>
                  <a:srgbClr val="171717"/>
                </a:solidFill>
                <a:effectLst/>
                <a:latin typeface="Segoe UI" panose="020B0502040204020203" pitchFamily="34" charset="0"/>
              </a:rPr>
              <a:t>Dozwolone lokalizacje</a:t>
            </a:r>
            <a:endParaRPr lang="pl-PL" b="0" i="0" dirty="0">
              <a:solidFill>
                <a:srgbClr val="171717"/>
              </a:solidFill>
              <a:effectLst/>
              <a:latin typeface="Segoe UI" panose="020B0502040204020203" pitchFamily="34" charset="0"/>
            </a:endParaRPr>
          </a:p>
          <a:p>
            <a:pPr algn="l">
              <a:buFont typeface="Arial" panose="020B0604020202020204" pitchFamily="34" charset="0"/>
              <a:buChar char="•"/>
            </a:pPr>
            <a:r>
              <a:rPr lang="pl-PL" b="0" i="0" dirty="0">
                <a:solidFill>
                  <a:srgbClr val="171717"/>
                </a:solidFill>
                <a:effectLst/>
                <a:latin typeface="Segoe UI" panose="020B0502040204020203" pitchFamily="34" charset="0"/>
              </a:rPr>
              <a:t>Te zasady umożliwiają ograniczenie lokalizacji, które organizacja może określić podczas wdrażania zasobów. Jej efekt jest używany do wymuszania wymagań dotyczących zgodności obszarów geograficznych.</a:t>
            </a:r>
          </a:p>
          <a:p>
            <a:pPr algn="l">
              <a:buFont typeface="Arial" panose="020B0604020202020204" pitchFamily="34" charset="0"/>
              <a:buChar char="•"/>
            </a:pPr>
            <a:r>
              <a:rPr lang="pl-PL" b="1" i="0" dirty="0">
                <a:solidFill>
                  <a:srgbClr val="171717"/>
                </a:solidFill>
                <a:effectLst/>
                <a:latin typeface="Segoe UI" panose="020B0502040204020203" pitchFamily="34" charset="0"/>
              </a:rPr>
              <a:t>Uwierzytelnianie wieloskładnikowe powinno być włączone na kontach z uprawnieniami do zapisu w subskrypcji</a:t>
            </a:r>
            <a:endParaRPr lang="pl-PL" b="0" i="0" dirty="0">
              <a:solidFill>
                <a:srgbClr val="171717"/>
              </a:solidFill>
              <a:effectLst/>
              <a:latin typeface="Segoe UI" panose="020B0502040204020203" pitchFamily="34" charset="0"/>
            </a:endParaRPr>
          </a:p>
          <a:p>
            <a:pPr algn="l">
              <a:buFont typeface="Arial" panose="020B0604020202020204" pitchFamily="34" charset="0"/>
              <a:buChar char="•"/>
            </a:pPr>
            <a:r>
              <a:rPr lang="pl-PL" b="0" i="0" dirty="0">
                <a:solidFill>
                  <a:srgbClr val="171717"/>
                </a:solidFill>
                <a:effectLst/>
                <a:latin typeface="Segoe UI" panose="020B0502040204020203" pitchFamily="34" charset="0"/>
              </a:rPr>
              <a:t>Te zasady wymagają, aby uwierzytelnianie wieloskładnikowe było włączone dla wszystkich kont subskrypcji z uprawnieniami do zapisu w celu zapobiegania naruszeniom zabezpieczeń kont lub zasobów.</a:t>
            </a:r>
          </a:p>
          <a:p>
            <a:pPr algn="l">
              <a:buFont typeface="Arial" panose="020B0604020202020204" pitchFamily="34" charset="0"/>
              <a:buChar char="•"/>
            </a:pPr>
            <a:r>
              <a:rPr lang="pl-PL" b="1" i="0" dirty="0">
                <a:solidFill>
                  <a:srgbClr val="171717"/>
                </a:solidFill>
                <a:effectLst/>
                <a:latin typeface="Segoe UI" panose="020B0502040204020203" pitchFamily="34" charset="0"/>
              </a:rPr>
              <a:t>Mechanizm CORS nie powinien zezwalać na dostęp do aplikacji internetowych ze wszystkich zasobów</a:t>
            </a:r>
            <a:endParaRPr lang="pl-PL" b="0" i="0" dirty="0">
              <a:solidFill>
                <a:srgbClr val="171717"/>
              </a:solidFill>
              <a:effectLst/>
              <a:latin typeface="Segoe UI" panose="020B0502040204020203" pitchFamily="34" charset="0"/>
            </a:endParaRPr>
          </a:p>
          <a:p>
            <a:pPr algn="l">
              <a:buFont typeface="Arial" panose="020B0604020202020204" pitchFamily="34" charset="0"/>
              <a:buChar char="•"/>
            </a:pPr>
            <a:r>
              <a:rPr lang="pl-PL" b="0" i="0" dirty="0">
                <a:solidFill>
                  <a:srgbClr val="171717"/>
                </a:solidFill>
                <a:effectLst/>
                <a:latin typeface="Segoe UI" panose="020B0502040204020203" pitchFamily="34" charset="0"/>
              </a:rPr>
              <a:t>Mechanizm CORS (udostępnianie zasobów między źródłami) to funkcja protokołu HTTP, która umożliwia aplikacji internetowej działającej w ramach jednej domeny dostęp do zasobów w innej domenie. Ze względów bezpieczeństwa nowoczesne przeglądarki internetowe domyślnie ograniczają obsługę skryptów między witrynami. Te zasady umożliwiają współpracę z aplikacją internetową tylko wymaganym domenom.</a:t>
            </a:r>
          </a:p>
          <a:p>
            <a:pPr algn="l">
              <a:buFont typeface="Arial" panose="020B0604020202020204" pitchFamily="34" charset="0"/>
              <a:buChar char="•"/>
            </a:pPr>
            <a:r>
              <a:rPr lang="pl-PL" b="1" i="0" dirty="0">
                <a:solidFill>
                  <a:srgbClr val="171717"/>
                </a:solidFill>
                <a:effectLst/>
                <a:latin typeface="Segoe UI" panose="020B0502040204020203" pitchFamily="34" charset="0"/>
              </a:rPr>
              <a:t>Należy zainstalować aktualizacje systemu na maszynach</a:t>
            </a:r>
            <a:endParaRPr lang="pl-PL" b="0" i="0" dirty="0">
              <a:solidFill>
                <a:srgbClr val="171717"/>
              </a:solidFill>
              <a:effectLst/>
              <a:latin typeface="Segoe UI" panose="020B0502040204020203" pitchFamily="34" charset="0"/>
            </a:endParaRPr>
          </a:p>
          <a:p>
            <a:pPr algn="l">
              <a:buFont typeface="Arial" panose="020B0604020202020204" pitchFamily="34" charset="0"/>
              <a:buChar char="•"/>
            </a:pPr>
            <a:r>
              <a:rPr lang="pl-PL" b="0" i="0" dirty="0">
                <a:solidFill>
                  <a:srgbClr val="171717"/>
                </a:solidFill>
                <a:effectLst/>
                <a:latin typeface="Segoe UI" panose="020B0502040204020203" pitchFamily="34" charset="0"/>
              </a:rPr>
              <a:t>Te zasady umożliwiają usłudze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Security Center rekomendowanie brakujących aktualizacji systemu zabezpieczeń na serwerach.</a:t>
            </a:r>
          </a:p>
          <a:p>
            <a:pPr algn="l"/>
            <a:r>
              <a:rPr lang="pl-PL" b="1" i="0" dirty="0">
                <a:solidFill>
                  <a:srgbClr val="171717"/>
                </a:solidFill>
                <a:effectLst/>
                <a:latin typeface="Segoe UI" panose="020B0502040204020203" pitchFamily="34" charset="0"/>
              </a:rPr>
              <a:t>2. Przypisanie definicji do zasobów</a:t>
            </a:r>
          </a:p>
          <a:p>
            <a:pPr algn="l"/>
            <a:r>
              <a:rPr lang="pl-PL" b="0" i="0" dirty="0">
                <a:solidFill>
                  <a:srgbClr val="171717"/>
                </a:solidFill>
                <a:effectLst/>
                <a:latin typeface="Segoe UI" panose="020B0502040204020203" pitchFamily="34" charset="0"/>
              </a:rPr>
              <a:t>Aby zaimplementować definicje zasad, przypisz definicje do zasobów. </a:t>
            </a:r>
            <a:r>
              <a:rPr lang="pl-PL" b="0" i="1" dirty="0">
                <a:solidFill>
                  <a:srgbClr val="171717"/>
                </a:solidFill>
                <a:effectLst/>
                <a:latin typeface="Segoe UI" panose="020B0502040204020203" pitchFamily="34" charset="0"/>
              </a:rPr>
              <a:t>Przypisanie zasad</a:t>
            </a:r>
            <a:r>
              <a:rPr lang="pl-PL" b="0" i="0" dirty="0">
                <a:solidFill>
                  <a:srgbClr val="171717"/>
                </a:solidFill>
                <a:effectLst/>
                <a:latin typeface="Segoe UI" panose="020B0502040204020203" pitchFamily="34" charset="0"/>
              </a:rPr>
              <a:t> to definicja zasad, która ma zastosowanie w ramach określonego zakresu. Ten zakres może być grupą zarządzania (kolekcją wielu subskrypcji), pojedynczą subskrypcją lub grupą zasobów.</a:t>
            </a:r>
          </a:p>
          <a:p>
            <a:pPr algn="l"/>
            <a:r>
              <a:rPr lang="pl-PL" b="0" i="0" dirty="0">
                <a:solidFill>
                  <a:srgbClr val="171717"/>
                </a:solidFill>
                <a:effectLst/>
                <a:latin typeface="Segoe UI" panose="020B0502040204020203" pitchFamily="34" charset="0"/>
              </a:rPr>
              <a:t>Przypisania zasad są dziedziczone przez wszystkie zasoby podrzędne w danym zakresie. Jeśli zastosowano zasady do grupy zasobów, te zasady są stosowane do wszystkich zasobów w tej grupie zasobów. Można wykluczyć zakres podrzędny z przypisania zasad, jeśli istnieją określone zasoby podrzędne, które należy wyłączyć z przypisania zasad.</a:t>
            </a:r>
          </a:p>
          <a:p>
            <a:pPr algn="l"/>
            <a:r>
              <a:rPr lang="pl-PL" b="1" i="0" dirty="0">
                <a:solidFill>
                  <a:srgbClr val="171717"/>
                </a:solidFill>
                <a:effectLst/>
                <a:latin typeface="Segoe UI" panose="020B0502040204020203" pitchFamily="34" charset="0"/>
              </a:rPr>
              <a:t>3. Przejrzenie wyników oceny</a:t>
            </a:r>
          </a:p>
          <a:p>
            <a:pPr algn="l"/>
            <a:r>
              <a:rPr lang="pl-PL" b="0" i="0" dirty="0">
                <a:solidFill>
                  <a:srgbClr val="171717"/>
                </a:solidFill>
                <a:effectLst/>
                <a:latin typeface="Segoe UI" panose="020B0502040204020203" pitchFamily="34" charset="0"/>
              </a:rPr>
              <a:t>Gdy warunek zostanie oceniony względem istniejących zasobów, każdy zasób jest oznaczany jako zgodny lub niezgodny. Możesz przejrzeć wyniki niezgodnych zasad i podjąć potrzebne działania.</a:t>
            </a:r>
          </a:p>
          <a:p>
            <a:pPr algn="l"/>
            <a:r>
              <a:rPr lang="pl-PL" b="0" i="0" dirty="0">
                <a:solidFill>
                  <a:srgbClr val="171717"/>
                </a:solidFill>
                <a:effectLst/>
                <a:latin typeface="Segoe UI" panose="020B0502040204020203" pitchFamily="34" charset="0"/>
              </a:rPr>
              <a:t>Ocena zasad odbywa się mniej więcej raz na godzinę. Jeśli wprowadzisz zmiany w definicji zasad i utworzysz przypisanie zasad, te zasady zostaną ocenione dla zasobów w ciągu godziny.</a:t>
            </a:r>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22</a:t>
            </a:fld>
            <a:endParaRPr lang="pl-PL"/>
          </a:p>
        </p:txBody>
      </p:sp>
    </p:spTree>
    <p:extLst>
      <p:ext uri="{BB962C8B-B14F-4D97-AF65-F5344CB8AC3E}">
        <p14:creationId xmlns:p14="http://schemas.microsoft.com/office/powerpoint/2010/main" val="1024962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6E3D1C26-421B-4DE2-8E11-93CC1C2D7D9C}" type="slidenum">
              <a:rPr lang="pl-PL" smtClean="0"/>
              <a:t>28</a:t>
            </a:fld>
            <a:endParaRPr lang="pl-PL"/>
          </a:p>
        </p:txBody>
      </p:sp>
    </p:spTree>
    <p:extLst>
      <p:ext uri="{BB962C8B-B14F-4D97-AF65-F5344CB8AC3E}">
        <p14:creationId xmlns:p14="http://schemas.microsoft.com/office/powerpoint/2010/main" val="3606063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l-PL" b="1" i="0" dirty="0" err="1">
                <a:solidFill>
                  <a:srgbClr val="171717"/>
                </a:solidFill>
                <a:effectLst/>
                <a:latin typeface="Segoe UI" panose="020B0502040204020203" pitchFamily="34" charset="0"/>
              </a:rPr>
              <a:t>Criminal</a:t>
            </a:r>
            <a:r>
              <a:rPr lang="pl-PL" b="1" i="0" dirty="0">
                <a:solidFill>
                  <a:srgbClr val="171717"/>
                </a:solidFill>
                <a:effectLst/>
                <a:latin typeface="Segoe UI" panose="020B0502040204020203" pitchFamily="34" charset="0"/>
              </a:rPr>
              <a:t> </a:t>
            </a:r>
            <a:r>
              <a:rPr lang="pl-PL" b="1" i="0" dirty="0" err="1">
                <a:solidFill>
                  <a:srgbClr val="171717"/>
                </a:solidFill>
                <a:effectLst/>
                <a:latin typeface="Segoe UI" panose="020B0502040204020203" pitchFamily="34" charset="0"/>
              </a:rPr>
              <a:t>Justice</a:t>
            </a:r>
            <a:r>
              <a:rPr lang="pl-PL" b="1" i="0" dirty="0">
                <a:solidFill>
                  <a:srgbClr val="171717"/>
                </a:solidFill>
                <a:effectLst/>
                <a:latin typeface="Segoe UI" panose="020B0502040204020203" pitchFamily="34" charset="0"/>
              </a:rPr>
              <a:t> Information Services</a:t>
            </a:r>
          </a:p>
          <a:p>
            <a:pPr algn="l"/>
            <a:r>
              <a:rPr lang="pl-PL" b="0" i="0" dirty="0">
                <a:solidFill>
                  <a:srgbClr val="171717"/>
                </a:solidFill>
                <a:effectLst/>
                <a:latin typeface="Segoe UI" panose="020B0502040204020203" pitchFamily="34" charset="0"/>
              </a:rPr>
              <a:t>Każda agencja stanowa lub lokalna w USA, która chce uzyskiwać dostęp do bazy </a:t>
            </a:r>
            <a:r>
              <a:rPr lang="pl-PL" b="0" i="0" dirty="0" err="1">
                <a:solidFill>
                  <a:srgbClr val="171717"/>
                </a:solidFill>
                <a:effectLst/>
                <a:latin typeface="Segoe UI" panose="020B0502040204020203" pitchFamily="34" charset="0"/>
              </a:rPr>
              <a:t>Criminal</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Justice</a:t>
            </a:r>
            <a:r>
              <a:rPr lang="pl-PL" b="0" i="0" dirty="0">
                <a:solidFill>
                  <a:srgbClr val="171717"/>
                </a:solidFill>
                <a:effectLst/>
                <a:latin typeface="Segoe UI" panose="020B0502040204020203" pitchFamily="34" charset="0"/>
              </a:rPr>
              <a:t> Information Services (CJIS) FBI, musi przestrzegać zasad zabezpieczeń CJIS.</a:t>
            </a:r>
          </a:p>
          <a:p>
            <a:pPr algn="l"/>
            <a:r>
              <a:rPr lang="pl-PL" b="1" i="0" dirty="0">
                <a:solidFill>
                  <a:srgbClr val="171717"/>
                </a:solidFill>
                <a:effectLst/>
                <a:latin typeface="Segoe UI" panose="020B0502040204020203" pitchFamily="34" charset="0"/>
              </a:rPr>
              <a:t>Certyfikacja STAR organizacji </a:t>
            </a:r>
            <a:r>
              <a:rPr lang="pl-PL" b="1" i="0" dirty="0" err="1">
                <a:solidFill>
                  <a:srgbClr val="171717"/>
                </a:solidFill>
                <a:effectLst/>
                <a:latin typeface="Segoe UI" panose="020B0502040204020203" pitchFamily="34" charset="0"/>
              </a:rPr>
              <a:t>Cloud</a:t>
            </a:r>
            <a:r>
              <a:rPr lang="pl-PL" b="1" i="0" dirty="0">
                <a:solidFill>
                  <a:srgbClr val="171717"/>
                </a:solidFill>
                <a:effectLst/>
                <a:latin typeface="Segoe UI" panose="020B0502040204020203" pitchFamily="34" charset="0"/>
              </a:rPr>
              <a:t> Security Alliance</a:t>
            </a:r>
          </a:p>
          <a:p>
            <a:pPr algn="l"/>
            <a:r>
              <a:rPr lang="pl-PL" b="0" i="0" dirty="0">
                <a:solidFill>
                  <a:srgbClr val="171717"/>
                </a:solidFill>
                <a:effectLst/>
                <a:latin typeface="Segoe UI" panose="020B0502040204020203" pitchFamily="34" charset="0"/>
              </a:rPr>
              <a:t>Platforma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oraz usługi Intune i Microsoft Power BI uzyskały certyfikat STAR organizacji </a:t>
            </a:r>
            <a:r>
              <a:rPr lang="pl-PL" b="0" i="0" dirty="0" err="1">
                <a:solidFill>
                  <a:srgbClr val="171717"/>
                </a:solidFill>
                <a:effectLst/>
                <a:latin typeface="Segoe UI" panose="020B0502040204020203" pitchFamily="34" charset="0"/>
              </a:rPr>
              <a:t>Cloud</a:t>
            </a:r>
            <a:r>
              <a:rPr lang="pl-PL" b="0" i="0" dirty="0">
                <a:solidFill>
                  <a:srgbClr val="171717"/>
                </a:solidFill>
                <a:effectLst/>
                <a:latin typeface="Segoe UI" panose="020B0502040204020203" pitchFamily="34" charset="0"/>
              </a:rPr>
              <a:t> Security Alliance, co obejmuje rygorystyczną ocenę poziomu bezpieczeństwa dostawcy usług w chmurze przez niezależną firmę zewnętrzną.</a:t>
            </a:r>
          </a:p>
          <a:p>
            <a:pPr algn="l"/>
            <a:r>
              <a:rPr lang="pl-PL" b="0" i="0" dirty="0">
                <a:solidFill>
                  <a:srgbClr val="171717"/>
                </a:solidFill>
                <a:effectLst/>
                <a:latin typeface="Segoe UI" panose="020B0502040204020203" pitchFamily="34" charset="0"/>
              </a:rPr>
              <a:t>Certyfikat STAR opiera się na uzyskaniu certyfikacji Międzynarodowej Organizacji Normalizacyjnej (ISO) i Międzynarodowej Komisji Elektrotechnicznej (IEC) 27001 i spełnieniu kryteriów określonych w dokumencie </a:t>
            </a:r>
            <a:r>
              <a:rPr lang="pl-PL" b="0" i="0" dirty="0" err="1">
                <a:solidFill>
                  <a:srgbClr val="171717"/>
                </a:solidFill>
                <a:effectLst/>
                <a:latin typeface="Segoe UI" panose="020B0502040204020203" pitchFamily="34" charset="0"/>
              </a:rPr>
              <a:t>Cloud</a:t>
            </a:r>
            <a:r>
              <a:rPr lang="pl-PL" b="0" i="0" dirty="0">
                <a:solidFill>
                  <a:srgbClr val="171717"/>
                </a:solidFill>
                <a:effectLst/>
                <a:latin typeface="Segoe UI" panose="020B0502040204020203" pitchFamily="34" charset="0"/>
              </a:rPr>
              <a:t> Controls Matrix (CCM).</a:t>
            </a:r>
          </a:p>
          <a:p>
            <a:pPr algn="l"/>
            <a:r>
              <a:rPr lang="pl-PL" b="1" i="0" dirty="0" err="1">
                <a:solidFill>
                  <a:srgbClr val="171717"/>
                </a:solidFill>
                <a:effectLst/>
                <a:latin typeface="Segoe UI" panose="020B0502040204020203" pitchFamily="34" charset="0"/>
              </a:rPr>
              <a:t>Health</a:t>
            </a:r>
            <a:r>
              <a:rPr lang="pl-PL" b="1" i="0" dirty="0">
                <a:solidFill>
                  <a:srgbClr val="171717"/>
                </a:solidFill>
                <a:effectLst/>
                <a:latin typeface="Segoe UI" panose="020B0502040204020203" pitchFamily="34" charset="0"/>
              </a:rPr>
              <a:t> </a:t>
            </a:r>
            <a:r>
              <a:rPr lang="pl-PL" b="1" i="0" dirty="0" err="1">
                <a:solidFill>
                  <a:srgbClr val="171717"/>
                </a:solidFill>
                <a:effectLst/>
                <a:latin typeface="Segoe UI" panose="020B0502040204020203" pitchFamily="34" charset="0"/>
              </a:rPr>
              <a:t>Insurance</a:t>
            </a:r>
            <a:r>
              <a:rPr lang="pl-PL" b="1" i="0" dirty="0">
                <a:solidFill>
                  <a:srgbClr val="171717"/>
                </a:solidFill>
                <a:effectLst/>
                <a:latin typeface="Segoe UI" panose="020B0502040204020203" pitchFamily="34" charset="0"/>
              </a:rPr>
              <a:t> </a:t>
            </a:r>
            <a:r>
              <a:rPr lang="pl-PL" b="1" i="0" dirty="0" err="1">
                <a:solidFill>
                  <a:srgbClr val="171717"/>
                </a:solidFill>
                <a:effectLst/>
                <a:latin typeface="Segoe UI" panose="020B0502040204020203" pitchFamily="34" charset="0"/>
              </a:rPr>
              <a:t>Portability</a:t>
            </a:r>
            <a:r>
              <a:rPr lang="pl-PL" b="1" i="0" dirty="0">
                <a:solidFill>
                  <a:srgbClr val="171717"/>
                </a:solidFill>
                <a:effectLst/>
                <a:latin typeface="Segoe UI" panose="020B0502040204020203" pitchFamily="34" charset="0"/>
              </a:rPr>
              <a:t> and </a:t>
            </a:r>
            <a:r>
              <a:rPr lang="pl-PL" b="1" i="0" dirty="0" err="1">
                <a:solidFill>
                  <a:srgbClr val="171717"/>
                </a:solidFill>
                <a:effectLst/>
                <a:latin typeface="Segoe UI" panose="020B0502040204020203" pitchFamily="34" charset="0"/>
              </a:rPr>
              <a:t>Accountability</a:t>
            </a:r>
            <a:r>
              <a:rPr lang="pl-PL" b="1" i="0" dirty="0">
                <a:solidFill>
                  <a:srgbClr val="171717"/>
                </a:solidFill>
                <a:effectLst/>
                <a:latin typeface="Segoe UI" panose="020B0502040204020203" pitchFamily="34" charset="0"/>
              </a:rPr>
              <a:t> </a:t>
            </a:r>
            <a:r>
              <a:rPr lang="pl-PL" b="1" i="0" dirty="0" err="1">
                <a:solidFill>
                  <a:srgbClr val="171717"/>
                </a:solidFill>
                <a:effectLst/>
                <a:latin typeface="Segoe UI" panose="020B0502040204020203" pitchFamily="34" charset="0"/>
              </a:rPr>
              <a:t>Act</a:t>
            </a:r>
            <a:endParaRPr lang="pl-PL" b="1" i="0" dirty="0">
              <a:solidFill>
                <a:srgbClr val="171717"/>
              </a:solidFill>
              <a:effectLst/>
              <a:latin typeface="Segoe UI" panose="020B0502040204020203" pitchFamily="34" charset="0"/>
            </a:endParaRPr>
          </a:p>
          <a:p>
            <a:pPr algn="l"/>
            <a:r>
              <a:rPr lang="pl-PL" b="0" i="0" dirty="0" err="1">
                <a:solidFill>
                  <a:srgbClr val="171717"/>
                </a:solidFill>
                <a:effectLst/>
                <a:latin typeface="Segoe UI" panose="020B0502040204020203" pitchFamily="34" charset="0"/>
              </a:rPr>
              <a:t>Health</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Insurance</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Portability</a:t>
            </a:r>
            <a:r>
              <a:rPr lang="pl-PL" b="0" i="0" dirty="0">
                <a:solidFill>
                  <a:srgbClr val="171717"/>
                </a:solidFill>
                <a:effectLst/>
                <a:latin typeface="Segoe UI" panose="020B0502040204020203" pitchFamily="34" charset="0"/>
              </a:rPr>
              <a:t> and </a:t>
            </a:r>
            <a:r>
              <a:rPr lang="pl-PL" b="0" i="0" dirty="0" err="1">
                <a:solidFill>
                  <a:srgbClr val="171717"/>
                </a:solidFill>
                <a:effectLst/>
                <a:latin typeface="Segoe UI" panose="020B0502040204020203" pitchFamily="34" charset="0"/>
              </a:rPr>
              <a:t>Accountability</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Act</a:t>
            </a:r>
            <a:r>
              <a:rPr lang="pl-PL" b="0" i="0" dirty="0">
                <a:solidFill>
                  <a:srgbClr val="171717"/>
                </a:solidFill>
                <a:effectLst/>
                <a:latin typeface="Segoe UI" panose="020B0502040204020203" pitchFamily="34" charset="0"/>
              </a:rPr>
              <a:t> (HIPAA) to prawo federalne USA regulujące chronione informacje zdrowotne pacjentów (PHI).</a:t>
            </a:r>
          </a:p>
          <a:p>
            <a:pPr algn="l"/>
            <a:r>
              <a:rPr lang="pl-PL" b="0" i="0" dirty="0">
                <a:solidFill>
                  <a:srgbClr val="171717"/>
                </a:solidFill>
                <a:effectLst/>
                <a:latin typeface="Segoe UI" panose="020B0502040204020203" pitchFamily="34" charset="0"/>
              </a:rPr>
              <a:t>Platforma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oferuje klientom umowę HIPAA Business </a:t>
            </a:r>
            <a:r>
              <a:rPr lang="pl-PL" b="0" i="0" dirty="0" err="1">
                <a:solidFill>
                  <a:srgbClr val="171717"/>
                </a:solidFill>
                <a:effectLst/>
                <a:latin typeface="Segoe UI" panose="020B0502040204020203" pitchFamily="34" charset="0"/>
              </a:rPr>
              <a:t>Associate</a:t>
            </a:r>
            <a:r>
              <a:rPr lang="pl-PL" b="0" i="0" dirty="0">
                <a:solidFill>
                  <a:srgbClr val="171717"/>
                </a:solidFill>
                <a:effectLst/>
                <a:latin typeface="Segoe UI" panose="020B0502040204020203" pitchFamily="34" charset="0"/>
              </a:rPr>
              <a:t> Agreement (BAA) określającą przestrzeganie niektórych postanowień dotyczących zabezpieczeń i ochrony prywatności ustawy HIPAA i HITECH.</a:t>
            </a:r>
          </a:p>
          <a:p>
            <a:pPr algn="l"/>
            <a:r>
              <a:rPr lang="pl-PL" b="1" i="0" dirty="0">
                <a:solidFill>
                  <a:srgbClr val="171717"/>
                </a:solidFill>
                <a:effectLst/>
                <a:latin typeface="Segoe UI" panose="020B0502040204020203" pitchFamily="34" charset="0"/>
              </a:rPr>
              <a:t>Międzynarodowa Organizacja Normalizacyjna i Międzynarodowa Komisja Elektrotechniczna 27018</a:t>
            </a:r>
          </a:p>
          <a:p>
            <a:pPr algn="l"/>
            <a:r>
              <a:rPr lang="pl-PL" b="0" i="0" dirty="0">
                <a:solidFill>
                  <a:srgbClr val="171717"/>
                </a:solidFill>
                <a:effectLst/>
                <a:latin typeface="Segoe UI" panose="020B0502040204020203" pitchFamily="34" charset="0"/>
              </a:rPr>
              <a:t>Firma Microsoft jest pierwszym dostawcą chmury, który przyjął kodeks praktyk dla normy ISO/IEC 27018 dotyczący przetwarzania danych osobowych przez dostawców usług w chmurze.</a:t>
            </a:r>
          </a:p>
          <a:p>
            <a:pPr algn="l"/>
            <a:r>
              <a:rPr lang="pl-PL" b="1" i="0" dirty="0" err="1">
                <a:solidFill>
                  <a:srgbClr val="171717"/>
                </a:solidFill>
                <a:effectLst/>
                <a:latin typeface="Segoe UI" panose="020B0502040204020203" pitchFamily="34" charset="0"/>
              </a:rPr>
              <a:t>National</a:t>
            </a:r>
            <a:r>
              <a:rPr lang="pl-PL" b="1" i="0" dirty="0">
                <a:solidFill>
                  <a:srgbClr val="171717"/>
                </a:solidFill>
                <a:effectLst/>
                <a:latin typeface="Segoe UI" panose="020B0502040204020203" pitchFamily="34" charset="0"/>
              </a:rPr>
              <a:t> </a:t>
            </a:r>
            <a:r>
              <a:rPr lang="pl-PL" b="1" i="0" dirty="0" err="1">
                <a:solidFill>
                  <a:srgbClr val="171717"/>
                </a:solidFill>
                <a:effectLst/>
                <a:latin typeface="Segoe UI" panose="020B0502040204020203" pitchFamily="34" charset="0"/>
              </a:rPr>
              <a:t>Institute</a:t>
            </a:r>
            <a:r>
              <a:rPr lang="pl-PL" b="1" i="0" dirty="0">
                <a:solidFill>
                  <a:srgbClr val="171717"/>
                </a:solidFill>
                <a:effectLst/>
                <a:latin typeface="Segoe UI" panose="020B0502040204020203" pitchFamily="34" charset="0"/>
              </a:rPr>
              <a:t> of </a:t>
            </a:r>
            <a:r>
              <a:rPr lang="pl-PL" b="1" i="0" dirty="0" err="1">
                <a:solidFill>
                  <a:srgbClr val="171717"/>
                </a:solidFill>
                <a:effectLst/>
                <a:latin typeface="Segoe UI" panose="020B0502040204020203" pitchFamily="34" charset="0"/>
              </a:rPr>
              <a:t>Standards</a:t>
            </a:r>
            <a:r>
              <a:rPr lang="pl-PL" b="1" i="0" dirty="0">
                <a:solidFill>
                  <a:srgbClr val="171717"/>
                </a:solidFill>
                <a:effectLst/>
                <a:latin typeface="Segoe UI" panose="020B0502040204020203" pitchFamily="34" charset="0"/>
              </a:rPr>
              <a:t> and Technology </a:t>
            </a:r>
            <a:r>
              <a:rPr lang="pl-PL" b="1" i="0" dirty="0" err="1">
                <a:solidFill>
                  <a:srgbClr val="171717"/>
                </a:solidFill>
                <a:effectLst/>
                <a:latin typeface="Segoe UI" panose="020B0502040204020203" pitchFamily="34" charset="0"/>
              </a:rPr>
              <a:t>Cybersecurity</a:t>
            </a:r>
            <a:r>
              <a:rPr lang="pl-PL" b="1" i="0" dirty="0">
                <a:solidFill>
                  <a:srgbClr val="171717"/>
                </a:solidFill>
                <a:effectLst/>
                <a:latin typeface="Segoe UI" panose="020B0502040204020203" pitchFamily="34" charset="0"/>
              </a:rPr>
              <a:t> Framework</a:t>
            </a:r>
          </a:p>
          <a:p>
            <a:pPr algn="l"/>
            <a:r>
              <a:rPr lang="pl-PL" b="0" i="0" dirty="0" err="1">
                <a:solidFill>
                  <a:srgbClr val="171717"/>
                </a:solidFill>
                <a:effectLst/>
                <a:latin typeface="Segoe UI" panose="020B0502040204020203" pitchFamily="34" charset="0"/>
              </a:rPr>
              <a:t>National</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Institute</a:t>
            </a:r>
            <a:r>
              <a:rPr lang="pl-PL" b="0" i="0" dirty="0">
                <a:solidFill>
                  <a:srgbClr val="171717"/>
                </a:solidFill>
                <a:effectLst/>
                <a:latin typeface="Segoe UI" panose="020B0502040204020203" pitchFamily="34" charset="0"/>
              </a:rPr>
              <a:t> of </a:t>
            </a:r>
            <a:r>
              <a:rPr lang="pl-PL" b="0" i="0" dirty="0" err="1">
                <a:solidFill>
                  <a:srgbClr val="171717"/>
                </a:solidFill>
                <a:effectLst/>
                <a:latin typeface="Segoe UI" panose="020B0502040204020203" pitchFamily="34" charset="0"/>
              </a:rPr>
              <a:t>Standards</a:t>
            </a:r>
            <a:r>
              <a:rPr lang="pl-PL" b="0" i="0" dirty="0">
                <a:solidFill>
                  <a:srgbClr val="171717"/>
                </a:solidFill>
                <a:effectLst/>
                <a:latin typeface="Segoe UI" panose="020B0502040204020203" pitchFamily="34" charset="0"/>
              </a:rPr>
              <a:t> and Technology (NIST) </a:t>
            </a:r>
            <a:r>
              <a:rPr lang="pl-PL" b="0" i="0" dirty="0" err="1">
                <a:solidFill>
                  <a:srgbClr val="171717"/>
                </a:solidFill>
                <a:effectLst/>
                <a:latin typeface="Segoe UI" panose="020B0502040204020203" pitchFamily="34" charset="0"/>
              </a:rPr>
              <a:t>Cybersecurity</a:t>
            </a:r>
            <a:r>
              <a:rPr lang="pl-PL" b="0" i="0" dirty="0">
                <a:solidFill>
                  <a:srgbClr val="171717"/>
                </a:solidFill>
                <a:effectLst/>
                <a:latin typeface="Segoe UI" panose="020B0502040204020203" pitchFamily="34" charset="0"/>
              </a:rPr>
              <a:t> Framework (CSF) jest dobrowolną strukturą składającą się ze standardów, wytycznych i najlepszych rozwiązań dotyczących zarządzania ryzykiem związanym z </a:t>
            </a:r>
            <a:r>
              <a:rPr lang="pl-PL" b="0" i="0" dirty="0" err="1">
                <a:solidFill>
                  <a:srgbClr val="171717"/>
                </a:solidFill>
                <a:effectLst/>
                <a:latin typeface="Segoe UI" panose="020B0502040204020203" pitchFamily="34" charset="0"/>
              </a:rPr>
              <a:t>cyberbezpieczeństwem</a:t>
            </a:r>
            <a:r>
              <a:rPr lang="pl-PL" b="0" i="0" dirty="0">
                <a:solidFill>
                  <a:srgbClr val="171717"/>
                </a:solidFill>
                <a:effectLst/>
                <a:latin typeface="Segoe UI" panose="020B0502040204020203" pitchFamily="34" charset="0"/>
              </a:rPr>
              <a:t>.</a:t>
            </a:r>
          </a:p>
          <a:p>
            <a:pPr algn="l"/>
            <a:r>
              <a:rPr lang="pl-PL" b="0" i="0" dirty="0">
                <a:solidFill>
                  <a:srgbClr val="171717"/>
                </a:solidFill>
                <a:effectLst/>
                <a:latin typeface="Segoe UI" panose="020B0502040204020203" pitchFamily="34" charset="0"/>
              </a:rPr>
              <a:t>Usługi firmy Microsoft w chmurze zostały poddane niezależnym inspekcjom innych firm dotyczącym średniego i wysokiego planu bazowego programu Federal </a:t>
            </a:r>
            <a:r>
              <a:rPr lang="pl-PL" b="0" i="0" dirty="0" err="1">
                <a:solidFill>
                  <a:srgbClr val="171717"/>
                </a:solidFill>
                <a:effectLst/>
                <a:latin typeface="Segoe UI" panose="020B0502040204020203" pitchFamily="34" charset="0"/>
              </a:rPr>
              <a:t>Risk</a:t>
            </a:r>
            <a:r>
              <a:rPr lang="pl-PL" b="0" i="0" dirty="0">
                <a:solidFill>
                  <a:srgbClr val="171717"/>
                </a:solidFill>
                <a:effectLst/>
                <a:latin typeface="Segoe UI" panose="020B0502040204020203" pitchFamily="34" charset="0"/>
              </a:rPr>
              <a:t> and </a:t>
            </a:r>
            <a:r>
              <a:rPr lang="pl-PL" b="0" i="0" dirty="0" err="1">
                <a:solidFill>
                  <a:srgbClr val="171717"/>
                </a:solidFill>
                <a:effectLst/>
                <a:latin typeface="Segoe UI" panose="020B0502040204020203" pitchFamily="34" charset="0"/>
              </a:rPr>
              <a:t>Authorization</a:t>
            </a:r>
            <a:r>
              <a:rPr lang="pl-PL" b="0" i="0" dirty="0">
                <a:solidFill>
                  <a:srgbClr val="171717"/>
                </a:solidFill>
                <a:effectLst/>
                <a:latin typeface="Segoe UI" panose="020B0502040204020203" pitchFamily="34" charset="0"/>
              </a:rPr>
              <a:t> Management Program (</a:t>
            </a:r>
            <a:r>
              <a:rPr lang="pl-PL" b="0" i="0" dirty="0" err="1">
                <a:solidFill>
                  <a:srgbClr val="171717"/>
                </a:solidFill>
                <a:effectLst/>
                <a:latin typeface="Segoe UI" panose="020B0502040204020203" pitchFamily="34" charset="0"/>
              </a:rPr>
              <a:t>FedRAMP</a:t>
            </a:r>
            <a:r>
              <a:rPr lang="pl-PL" b="0" i="0" dirty="0">
                <a:solidFill>
                  <a:srgbClr val="171717"/>
                </a:solidFill>
                <a:effectLst/>
                <a:latin typeface="Segoe UI" panose="020B0502040204020203" pitchFamily="34" charset="0"/>
              </a:rPr>
              <a:t>). Usługi firmy Microsoft w chmurze uzyskały certyfikat zgodnie ze standardami </a:t>
            </a:r>
            <a:r>
              <a:rPr lang="pl-PL" b="0" i="0" dirty="0" err="1">
                <a:solidFill>
                  <a:srgbClr val="171717"/>
                </a:solidFill>
                <a:effectLst/>
                <a:latin typeface="Segoe UI" panose="020B0502040204020203" pitchFamily="34" charset="0"/>
              </a:rPr>
              <a:t>FedRAMP</a:t>
            </a:r>
            <a:r>
              <a:rPr lang="pl-PL" b="0" i="0" dirty="0">
                <a:solidFill>
                  <a:srgbClr val="171717"/>
                </a:solidFill>
                <a:effectLst/>
                <a:latin typeface="Segoe UI" panose="020B0502040204020203" pitchFamily="34" charset="0"/>
              </a:rPr>
              <a:t>.</a:t>
            </a:r>
          </a:p>
          <a:p>
            <a:pPr algn="l"/>
            <a:r>
              <a:rPr lang="pl-PL" b="1" i="0" dirty="0">
                <a:solidFill>
                  <a:srgbClr val="171717"/>
                </a:solidFill>
                <a:effectLst/>
                <a:latin typeface="Segoe UI" panose="020B0502040204020203" pitchFamily="34" charset="0"/>
              </a:rPr>
              <a:t>United </a:t>
            </a:r>
            <a:r>
              <a:rPr lang="pl-PL" b="1" i="0" dirty="0" err="1">
                <a:solidFill>
                  <a:srgbClr val="171717"/>
                </a:solidFill>
                <a:effectLst/>
                <a:latin typeface="Segoe UI" panose="020B0502040204020203" pitchFamily="34" charset="0"/>
              </a:rPr>
              <a:t>Kingdom</a:t>
            </a:r>
            <a:r>
              <a:rPr lang="pl-PL" b="1" i="0" dirty="0">
                <a:solidFill>
                  <a:srgbClr val="171717"/>
                </a:solidFill>
                <a:effectLst/>
                <a:latin typeface="Segoe UI" panose="020B0502040204020203" pitchFamily="34" charset="0"/>
              </a:rPr>
              <a:t> </a:t>
            </a:r>
            <a:r>
              <a:rPr lang="pl-PL" b="1" i="0" dirty="0" err="1">
                <a:solidFill>
                  <a:srgbClr val="171717"/>
                </a:solidFill>
                <a:effectLst/>
                <a:latin typeface="Segoe UI" panose="020B0502040204020203" pitchFamily="34" charset="0"/>
              </a:rPr>
              <a:t>Government</a:t>
            </a:r>
            <a:r>
              <a:rPr lang="pl-PL" b="1" i="0" dirty="0">
                <a:solidFill>
                  <a:srgbClr val="171717"/>
                </a:solidFill>
                <a:effectLst/>
                <a:latin typeface="Segoe UI" panose="020B0502040204020203" pitchFamily="34" charset="0"/>
              </a:rPr>
              <a:t> G-</a:t>
            </a:r>
            <a:r>
              <a:rPr lang="pl-PL" b="1" i="0" dirty="0" err="1">
                <a:solidFill>
                  <a:srgbClr val="171717"/>
                </a:solidFill>
                <a:effectLst/>
                <a:latin typeface="Segoe UI" panose="020B0502040204020203" pitchFamily="34" charset="0"/>
              </a:rPr>
              <a:t>Cloud</a:t>
            </a:r>
            <a:endParaRPr lang="pl-PL" b="1" i="0" dirty="0">
              <a:solidFill>
                <a:srgbClr val="171717"/>
              </a:solidFill>
              <a:effectLst/>
              <a:latin typeface="Segoe UI" panose="020B0502040204020203" pitchFamily="34" charset="0"/>
            </a:endParaRPr>
          </a:p>
          <a:p>
            <a:pPr algn="l"/>
            <a:r>
              <a:rPr lang="pl-PL" b="0" i="0" dirty="0">
                <a:solidFill>
                  <a:srgbClr val="171717"/>
                </a:solidFill>
                <a:effectLst/>
                <a:latin typeface="Segoe UI" panose="020B0502040204020203" pitchFamily="34" charset="0"/>
              </a:rPr>
              <a:t>United </a:t>
            </a:r>
            <a:r>
              <a:rPr lang="pl-PL" b="0" i="0" dirty="0" err="1">
                <a:solidFill>
                  <a:srgbClr val="171717"/>
                </a:solidFill>
                <a:effectLst/>
                <a:latin typeface="Segoe UI" panose="020B0502040204020203" pitchFamily="34" charset="0"/>
              </a:rPr>
              <a:t>Kingdom</a:t>
            </a:r>
            <a:r>
              <a:rPr lang="pl-PL" b="0" i="0" dirty="0">
                <a:solidFill>
                  <a:srgbClr val="171717"/>
                </a:solidFill>
                <a:effectLst/>
                <a:latin typeface="Segoe UI" panose="020B0502040204020203" pitchFamily="34" charset="0"/>
              </a:rPr>
              <a:t> (UK) </a:t>
            </a:r>
            <a:r>
              <a:rPr lang="pl-PL" b="0" i="0" dirty="0" err="1">
                <a:solidFill>
                  <a:srgbClr val="171717"/>
                </a:solidFill>
                <a:effectLst/>
                <a:latin typeface="Segoe UI" panose="020B0502040204020203" pitchFamily="34" charset="0"/>
              </a:rPr>
              <a:t>Government</a:t>
            </a:r>
            <a:r>
              <a:rPr lang="pl-PL" b="0" i="0" dirty="0">
                <a:solidFill>
                  <a:srgbClr val="171717"/>
                </a:solidFill>
                <a:effectLst/>
                <a:latin typeface="Segoe UI" panose="020B0502040204020203" pitchFamily="34" charset="0"/>
              </a:rPr>
              <a:t> G-</a:t>
            </a:r>
            <a:r>
              <a:rPr lang="pl-PL" b="0" i="0" dirty="0" err="1">
                <a:solidFill>
                  <a:srgbClr val="171717"/>
                </a:solidFill>
                <a:effectLst/>
                <a:latin typeface="Segoe UI" panose="020B0502040204020203" pitchFamily="34" charset="0"/>
              </a:rPr>
              <a:t>Cloud</a:t>
            </a:r>
            <a:r>
              <a:rPr lang="pl-PL" b="0" i="0" dirty="0">
                <a:solidFill>
                  <a:srgbClr val="171717"/>
                </a:solidFill>
                <a:effectLst/>
                <a:latin typeface="Segoe UI" panose="020B0502040204020203" pitchFamily="34" charset="0"/>
              </a:rPr>
              <a:t> to certyfikat dla usług przetwarzania w chmurze, które mogą być używane przez instytucje państwowe w Wielkiej Brytanii. Platforma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uzyskała oficjalną akredytację od rządu brytyjskiego.</a:t>
            </a:r>
          </a:p>
          <a:p>
            <a:r>
              <a:rPr lang="pl-PL" b="1" dirty="0"/>
              <a:t>GDPR</a:t>
            </a:r>
          </a:p>
          <a:p>
            <a:r>
              <a:rPr lang="en-US" b="0" i="0" dirty="0">
                <a:solidFill>
                  <a:srgbClr val="171717"/>
                </a:solidFill>
                <a:effectLst/>
                <a:latin typeface="Segoe UI" panose="020B0502040204020203" pitchFamily="34" charset="0"/>
              </a:rPr>
              <a:t>The European Union </a:t>
            </a:r>
            <a:r>
              <a:rPr lang="en-US" b="0" i="0" u="none" strike="noStrike" dirty="0">
                <a:effectLst/>
                <a:latin typeface="Segoe UI" panose="020B0502040204020203" pitchFamily="34" charset="0"/>
                <a:hlinkClick r:id="rId3"/>
              </a:rPr>
              <a:t>General Data Protection Regulation (GDPR)</a:t>
            </a:r>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29</a:t>
            </a:fld>
            <a:endParaRPr lang="pl-PL"/>
          </a:p>
        </p:txBody>
      </p:sp>
    </p:spTree>
    <p:extLst>
      <p:ext uri="{BB962C8B-B14F-4D97-AF65-F5344CB8AC3E}">
        <p14:creationId xmlns:p14="http://schemas.microsoft.com/office/powerpoint/2010/main" val="1671340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32</a:t>
            </a:fld>
            <a:endParaRPr lang="pl-PL"/>
          </a:p>
        </p:txBody>
      </p:sp>
    </p:spTree>
    <p:extLst>
      <p:ext uri="{BB962C8B-B14F-4D97-AF65-F5344CB8AC3E}">
        <p14:creationId xmlns:p14="http://schemas.microsoft.com/office/powerpoint/2010/main" val="3096651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6E3D1C26-421B-4DE2-8E11-93CC1C2D7D9C}" type="slidenum">
              <a:rPr lang="pl-PL" smtClean="0"/>
              <a:t>37</a:t>
            </a:fld>
            <a:endParaRPr lang="pl-PL"/>
          </a:p>
        </p:txBody>
      </p:sp>
    </p:spTree>
    <p:extLst>
      <p:ext uri="{BB962C8B-B14F-4D97-AF65-F5344CB8AC3E}">
        <p14:creationId xmlns:p14="http://schemas.microsoft.com/office/powerpoint/2010/main" val="1454377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6E3D1C26-421B-4DE2-8E11-93CC1C2D7D9C}" type="slidenum">
              <a:rPr lang="pl-PL" smtClean="0"/>
              <a:t>45</a:t>
            </a:fld>
            <a:endParaRPr lang="pl-PL"/>
          </a:p>
        </p:txBody>
      </p:sp>
    </p:spTree>
    <p:extLst>
      <p:ext uri="{BB962C8B-B14F-4D97-AF65-F5344CB8AC3E}">
        <p14:creationId xmlns:p14="http://schemas.microsoft.com/office/powerpoint/2010/main" val="3292956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48</a:t>
            </a:fld>
            <a:endParaRPr lang="pl-PL"/>
          </a:p>
        </p:txBody>
      </p:sp>
    </p:spTree>
    <p:extLst>
      <p:ext uri="{BB962C8B-B14F-4D97-AF65-F5344CB8AC3E}">
        <p14:creationId xmlns:p14="http://schemas.microsoft.com/office/powerpoint/2010/main" val="136846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1" dirty="0">
                <a:effectLst/>
              </a:rPr>
              <a:t>Zabezpieczenia fizyczne</a:t>
            </a:r>
            <a:endParaRPr lang="pl-PL" dirty="0">
              <a:effectLst/>
            </a:endParaRPr>
          </a:p>
          <a:p>
            <a:r>
              <a:rPr lang="pl-PL" dirty="0">
                <a:effectLst/>
              </a:rPr>
              <a:t>Fizyczne zabezpieczenie dostępu do budynku i kontrolowanie dostępu do sprzętu komputerowego w centrum danych to pierwsza linia obrony.</a:t>
            </a:r>
          </a:p>
          <a:p>
            <a:r>
              <a:rPr lang="pl-PL" dirty="0">
                <a:effectLst/>
              </a:rPr>
              <a:t>Celem zabezpieczeń fizycznych jest zapewnienie fizycznej ochrony przed dostępem do zasobów. Dzięki tym zabezpieczeniom nie da się ominąć pozostałych warstw i można odpowiednio zareagować na utratę lub kradzież. Firma Microsoft używa różnych mechanizmów zabezpieczeń fizycznych w swoich centrach danych w chmurze.</a:t>
            </a:r>
          </a:p>
          <a:p>
            <a:r>
              <a:rPr lang="pl-PL" b="1" dirty="0">
                <a:effectLst/>
              </a:rPr>
              <a:t>Tożsamość i dostęp</a:t>
            </a:r>
          </a:p>
          <a:p>
            <a:r>
              <a:rPr lang="pl-PL" dirty="0">
                <a:effectLst/>
              </a:rPr>
              <a:t>Warstwa tożsamości i dostępu dotyczy zapewniania bezpieczeństwa tożsamościom i upewniania się, że udzielany dostęp nie jest szerszy niż wymagany oraz że zdarzenia logowania i zmiany są rejestrowane.</a:t>
            </a:r>
          </a:p>
          <a:p>
            <a:r>
              <a:rPr lang="pl-PL" b="1" dirty="0">
                <a:effectLst/>
              </a:rPr>
              <a:t>Obwód</a:t>
            </a:r>
          </a:p>
          <a:p>
            <a:r>
              <a:rPr lang="pl-PL" dirty="0">
                <a:effectLst/>
              </a:rPr>
              <a:t>Na obwodzie sieci najważniejsza jest ochrona przed atakami sieciowymi na Twoje zasoby. Identyfikowanie tych ataków, eliminowanie ich wpływu i ostrzeganie, kiedy wystąpią, to ważne sposoby utrzymywania bezpiecznej sieci.</a:t>
            </a:r>
          </a:p>
          <a:p>
            <a:r>
              <a:rPr lang="pl-PL" b="1" dirty="0">
                <a:effectLst/>
              </a:rPr>
              <a:t>Sieć</a:t>
            </a:r>
          </a:p>
          <a:p>
            <a:r>
              <a:rPr lang="pl-PL" dirty="0">
                <a:effectLst/>
              </a:rPr>
              <a:t>Ta warstwa koncentruje się na ograniczeniu łączności sieciowej wszystkich zasobów w celu zezwolenia tylko na to, co jest niezbędne. Ograniczając tę komunikację, zmniejsza się ryzyko rozproszenia ataku na inne systemy w sieci.</a:t>
            </a:r>
          </a:p>
          <a:p>
            <a:r>
              <a:rPr lang="pl-PL" b="1" dirty="0">
                <a:effectLst/>
              </a:rPr>
              <a:t>Środowisko obliczeniowe</a:t>
            </a:r>
          </a:p>
          <a:p>
            <a:r>
              <a:rPr lang="pl-PL" dirty="0">
                <a:effectLst/>
              </a:rPr>
              <a:t>Złośliwe oprogramowanie, systemy bez zainstalowanych poprawek i niewłaściwe zabezpieczenia narażają Twoje środowisko na ataki. Głównym celem tej warstwy jest zabezpieczenie zasobów obliczeniowych i upewnienie się, że wdrożono odpowiednie mechanizmy kontroli w celu zminimalizowania problemów z bezpieczeństwem.</a:t>
            </a:r>
          </a:p>
          <a:p>
            <a:r>
              <a:rPr lang="pl-PL" b="1" dirty="0">
                <a:effectLst/>
              </a:rPr>
              <a:t>Aplikacja</a:t>
            </a:r>
          </a:p>
          <a:p>
            <a:r>
              <a:rPr lang="pl-PL" dirty="0">
                <a:effectLst/>
              </a:rPr>
              <a:t>Zintegrowanie zabezpieczeń z cyklem tworzenia aplikacji pomoże zmniejszyć liczbę luk w zabezpieczeniach znajdujących się w kodzie. Każdy zespół programistów powinien domyślnie zapewniać bezpieczeństwo swoich aplikacji.</a:t>
            </a:r>
          </a:p>
          <a:p>
            <a:r>
              <a:rPr lang="pl-PL" b="1" dirty="0">
                <a:effectLst/>
              </a:rPr>
              <a:t>Dane</a:t>
            </a:r>
          </a:p>
          <a:p>
            <a:r>
              <a:rPr lang="pl-PL" dirty="0">
                <a:effectLst/>
              </a:rPr>
              <a:t>Osoby, które przechowują dane i kontrolują dostęp do nich, są odpowiedzialne za zapewnienie odpowiednich zabezpieczeń. Często istnieją wymagania prawne, które określają, jakie mechanizmy kontroli i procesy należy zastosować, aby zapewnić poufność, integralność i dostępność danych.</a:t>
            </a:r>
          </a:p>
          <a:p>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4</a:t>
            </a:fld>
            <a:endParaRPr lang="pl-PL"/>
          </a:p>
        </p:txBody>
      </p:sp>
    </p:spTree>
    <p:extLst>
      <p:ext uri="{BB962C8B-B14F-4D97-AF65-F5344CB8AC3E}">
        <p14:creationId xmlns:p14="http://schemas.microsoft.com/office/powerpoint/2010/main" val="548029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0" i="0" dirty="0">
                <a:solidFill>
                  <a:srgbClr val="171717"/>
                </a:solidFill>
                <a:effectLst/>
                <a:latin typeface="Segoe UI" panose="020B0502040204020203" pitchFamily="34" charset="0"/>
              </a:rPr>
              <a:t>Te informacje obejmują ochronę haseł użytkowników, zawartości wiadomości e-mail i poziomów dostępu do aplikacji i infrastruktury podstawowej.</a:t>
            </a:r>
          </a:p>
          <a:p>
            <a:endParaRPr lang="pl-PL" b="0" i="0" dirty="0">
              <a:solidFill>
                <a:srgbClr val="171717"/>
              </a:solidFill>
              <a:effectLst/>
              <a:latin typeface="Segoe UI" panose="020B0502040204020203" pitchFamily="34" charset="0"/>
            </a:endParaRPr>
          </a:p>
          <a:p>
            <a:r>
              <a:rPr lang="pl-PL" b="0" i="0" dirty="0">
                <a:solidFill>
                  <a:srgbClr val="171717"/>
                </a:solidFill>
                <a:effectLst/>
                <a:latin typeface="Segoe UI" panose="020B0502040204020203" pitchFamily="34" charset="0"/>
              </a:rPr>
              <a:t>Typowym podejściem stosowanym w transmisji danych jest utworzenie przez nadawcę unikatowego odcisku palca danych przy użyciu jednokierunkowego algorytmu wyznaczania wartości skrótu. Wartość skrótu jest wysyłana do odbiorcy razem z danymi. Odbiorca ponownie oblicza wartość skrótu danych i porównuje ją z wartością oryginalną, aby upewnić się, że podczas przesyłania dane nie zostały zmodyfikowane ani utracone.</a:t>
            </a:r>
          </a:p>
          <a:p>
            <a:endParaRPr lang="pl-PL" dirty="0"/>
          </a:p>
          <a:p>
            <a:r>
              <a:rPr lang="pl-PL" b="0" i="1" dirty="0">
                <a:solidFill>
                  <a:srgbClr val="171717"/>
                </a:solidFill>
                <a:effectLst/>
                <a:latin typeface="Segoe UI" panose="020B0502040204020203" pitchFamily="34" charset="0"/>
              </a:rPr>
              <a:t>Ataki typu „odmowa usługi”</a:t>
            </a:r>
            <a:r>
              <a:rPr lang="pl-PL" b="0" i="0" dirty="0">
                <a:solidFill>
                  <a:srgbClr val="171717"/>
                </a:solidFill>
                <a:effectLst/>
                <a:latin typeface="Segoe UI" panose="020B0502040204020203" pitchFamily="34" charset="0"/>
              </a:rPr>
              <a:t> zaprojektowano w celu obniżenia dostępności systemu dla użytkowników.</a:t>
            </a:r>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5</a:t>
            </a:fld>
            <a:endParaRPr lang="pl-PL"/>
          </a:p>
        </p:txBody>
      </p:sp>
    </p:spTree>
    <p:extLst>
      <p:ext uri="{BB962C8B-B14F-4D97-AF65-F5344CB8AC3E}">
        <p14:creationId xmlns:p14="http://schemas.microsoft.com/office/powerpoint/2010/main" val="1435682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0" i="0" dirty="0">
                <a:solidFill>
                  <a:srgbClr val="171717"/>
                </a:solidFill>
                <a:effectLst/>
                <a:latin typeface="Segoe UI" panose="020B0502040204020203" pitchFamily="34" charset="0"/>
              </a:rPr>
              <a:t>Sieciowa grupa zabezpieczeń może zawierać wiele reguł zabezpieczeń dla ruchu przychodzącego i wychodzącego, które umożliwiają filtrowanie ruchu związanego z zasobami według źródłowych i docelowych adresów IP, portów i protokołów.</a:t>
            </a:r>
          </a:p>
          <a:p>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6</a:t>
            </a:fld>
            <a:endParaRPr lang="pl-PL"/>
          </a:p>
        </p:txBody>
      </p:sp>
    </p:spTree>
    <p:extLst>
      <p:ext uri="{BB962C8B-B14F-4D97-AF65-F5344CB8AC3E}">
        <p14:creationId xmlns:p14="http://schemas.microsoft.com/office/powerpoint/2010/main" val="324223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0" i="0" dirty="0">
                <a:solidFill>
                  <a:srgbClr val="171717"/>
                </a:solidFill>
                <a:effectLst/>
                <a:latin typeface="Segoe UI" panose="020B0502040204020203" pitchFamily="34" charset="0"/>
              </a:rPr>
              <a:t>Zapora stanowa analizuje pełny kontekst połączenia sieciowego, a nie tylko pojedynczy pakiet ruchu sieciowego. </a:t>
            </a:r>
          </a:p>
          <a:p>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b="0" i="0" dirty="0">
                <a:solidFill>
                  <a:srgbClr val="171717"/>
                </a:solidFill>
                <a:effectLst/>
                <a:latin typeface="Segoe UI" panose="020B0502040204020203" pitchFamily="34" charset="0"/>
              </a:rPr>
              <a:t>Zapora WAF zapewnia scentralizowaną, przychodzącą ochronę przed typowymi atakami wykorzystującymi luki i lukami w zabezpieczeniach. Usługi </a:t>
            </a:r>
            <a:r>
              <a:rPr lang="pl-PL" b="0" i="0" u="none" strike="noStrike" dirty="0" err="1">
                <a:solidFill>
                  <a:srgbClr val="171717"/>
                </a:solidFill>
                <a:effectLst/>
                <a:latin typeface="Segoe UI" panose="020B0502040204020203" pitchFamily="34" charset="0"/>
              </a:rPr>
              <a:t>Azure</a:t>
            </a:r>
            <a:r>
              <a:rPr lang="pl-PL" b="0" i="0" u="none" strike="noStrike" dirty="0">
                <a:solidFill>
                  <a:srgbClr val="171717"/>
                </a:solidFill>
                <a:effectLst/>
                <a:latin typeface="Segoe UI" panose="020B0502040204020203" pitchFamily="34" charset="0"/>
              </a:rPr>
              <a:t> Front </a:t>
            </a:r>
            <a:r>
              <a:rPr lang="pl-PL" b="0" i="0" u="none" strike="noStrike" dirty="0" err="1">
                <a:solidFill>
                  <a:srgbClr val="171717"/>
                </a:solidFill>
                <a:effectLst/>
                <a:latin typeface="Segoe UI" panose="020B0502040204020203" pitchFamily="34" charset="0"/>
              </a:rPr>
              <a:t>Door</a:t>
            </a:r>
            <a:r>
              <a:rPr lang="pl-PL" b="0" i="0" dirty="0">
                <a:solidFill>
                  <a:srgbClr val="171717"/>
                </a:solidFill>
                <a:effectLst/>
                <a:latin typeface="Segoe UI" panose="020B0502040204020203" pitchFamily="34" charset="0"/>
              </a:rPr>
              <a:t> oraz </a:t>
            </a:r>
            <a:r>
              <a:rPr lang="pl-PL" b="0" i="0" u="none" strike="noStrike" dirty="0" err="1">
                <a:solidFill>
                  <a:srgbClr val="171717"/>
                </a:solidFill>
                <a:effectLst/>
                <a:latin typeface="Segoe UI" panose="020B0502040204020203" pitchFamily="34" charset="0"/>
              </a:rPr>
              <a:t>Azure</a:t>
            </a:r>
            <a:r>
              <a:rPr lang="pl-PL" b="0" i="0" u="none" strike="noStrike" dirty="0">
                <a:solidFill>
                  <a:srgbClr val="171717"/>
                </a:solidFill>
                <a:effectLst/>
                <a:latin typeface="Segoe UI" panose="020B0502040204020203" pitchFamily="34" charset="0"/>
              </a:rPr>
              <a:t> Content Delivery Network</a:t>
            </a:r>
            <a:r>
              <a:rPr lang="pl-PL" b="0" i="0" dirty="0">
                <a:solidFill>
                  <a:srgbClr val="171717"/>
                </a:solidFill>
                <a:effectLst/>
                <a:latin typeface="Segoe UI" panose="020B0502040204020203" pitchFamily="34" charset="0"/>
              </a:rPr>
              <a:t> również zapewniają usługi zapory WAF.</a:t>
            </a:r>
          </a:p>
          <a:p>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7</a:t>
            </a:fld>
            <a:endParaRPr lang="pl-PL"/>
          </a:p>
        </p:txBody>
      </p:sp>
    </p:spTree>
    <p:extLst>
      <p:ext uri="{BB962C8B-B14F-4D97-AF65-F5344CB8AC3E}">
        <p14:creationId xmlns:p14="http://schemas.microsoft.com/office/powerpoint/2010/main" val="127145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6E3D1C26-421B-4DE2-8E11-93CC1C2D7D9C}" type="slidenum">
              <a:rPr lang="pl-PL" smtClean="0"/>
              <a:t>11</a:t>
            </a:fld>
            <a:endParaRPr lang="pl-PL"/>
          </a:p>
        </p:txBody>
      </p:sp>
    </p:spTree>
    <p:extLst>
      <p:ext uri="{BB962C8B-B14F-4D97-AF65-F5344CB8AC3E}">
        <p14:creationId xmlns:p14="http://schemas.microsoft.com/office/powerpoint/2010/main" val="636378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pl-PL" b="1" i="0" dirty="0">
                <a:solidFill>
                  <a:srgbClr val="171717"/>
                </a:solidFill>
                <a:effectLst/>
                <a:latin typeface="Segoe UI" panose="020B0502040204020203" pitchFamily="34" charset="0"/>
              </a:rPr>
              <a:t>Rejestracja jednokrotna</a:t>
            </a:r>
            <a:endParaRPr lang="pl-PL" b="0" i="0" dirty="0">
              <a:solidFill>
                <a:srgbClr val="171717"/>
              </a:solidFill>
              <a:effectLst/>
              <a:latin typeface="Segoe UI" panose="020B0502040204020203" pitchFamily="34" charset="0"/>
            </a:endParaRPr>
          </a:p>
          <a:p>
            <a:pPr lvl="1">
              <a:buFont typeface="Arial" panose="020B0604020202020204" pitchFamily="34" charset="0"/>
              <a:buChar char="•"/>
            </a:pPr>
            <a:r>
              <a:rPr lang="pl-PL" b="0" i="0" dirty="0">
                <a:solidFill>
                  <a:srgbClr val="171717"/>
                </a:solidFill>
                <a:effectLst/>
                <a:latin typeface="Segoe UI" panose="020B0502040204020203" pitchFamily="34" charset="0"/>
              </a:rPr>
              <a:t>Dzięki logowaniu jednokrotnemu możesz zapamiętać tylko jedną nazwę użytkownika i jedno hasło służące do uzyskiwania dostępu do wielu aplikacji. Z użytkownikiem jest powiązana tylko jedna tożsamość, co upraszcza model zabezpieczeń. Gdy użytkownicy zmieniają role lub opuszczają organizację, modyfikacje dostępu są powiązane tylko z tą tożsamością, co znacznie zmniejsza nakład pracy potrzebny do zmiany lub wyłączenia kont.</a:t>
            </a:r>
          </a:p>
          <a:p>
            <a:pPr algn="l">
              <a:buFont typeface="Arial" panose="020B0604020202020204" pitchFamily="34" charset="0"/>
              <a:buChar char="•"/>
            </a:pPr>
            <a:r>
              <a:rPr lang="pl-PL" b="1" i="0" dirty="0">
                <a:solidFill>
                  <a:srgbClr val="171717"/>
                </a:solidFill>
                <a:effectLst/>
                <a:latin typeface="Segoe UI" panose="020B0502040204020203" pitchFamily="34" charset="0"/>
              </a:rPr>
              <a:t>Zarządzanie aplikacjami</a:t>
            </a:r>
            <a:endParaRPr lang="pl-PL" b="0" i="0" dirty="0">
              <a:solidFill>
                <a:srgbClr val="171717"/>
              </a:solidFill>
              <a:effectLst/>
              <a:latin typeface="Segoe UI" panose="020B0502040204020203" pitchFamily="34" charset="0"/>
            </a:endParaRPr>
          </a:p>
          <a:p>
            <a:pPr lvl="1">
              <a:buFont typeface="Arial" panose="020B0604020202020204" pitchFamily="34" charset="0"/>
              <a:buChar char="•"/>
            </a:pPr>
            <a:r>
              <a:rPr lang="pl-PL" b="0" i="0" dirty="0">
                <a:solidFill>
                  <a:srgbClr val="171717"/>
                </a:solidFill>
                <a:effectLst/>
                <a:latin typeface="Segoe UI" panose="020B0502040204020203" pitchFamily="34" charset="0"/>
              </a:rPr>
              <a:t>Za pomocą usługi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AD możesz zarządzać aplikacjami w chmurze i lokalnymi. Funkcje, takie jak serwer </a:t>
            </a:r>
            <a:r>
              <a:rPr lang="pl-PL" b="0" i="0" dirty="0" err="1">
                <a:solidFill>
                  <a:srgbClr val="171717"/>
                </a:solidFill>
                <a:effectLst/>
                <a:latin typeface="Segoe UI" panose="020B0502040204020203" pitchFamily="34" charset="0"/>
              </a:rPr>
              <a:t>proxy</a:t>
            </a:r>
            <a:r>
              <a:rPr lang="pl-PL" b="0" i="0" dirty="0">
                <a:solidFill>
                  <a:srgbClr val="171717"/>
                </a:solidFill>
                <a:effectLst/>
                <a:latin typeface="Segoe UI" panose="020B0502040204020203" pitchFamily="34" charset="0"/>
              </a:rPr>
              <a:t> aplikacji, aplikacje SaaS, portal Moje aplikacje (określany również jako </a:t>
            </a:r>
            <a:r>
              <a:rPr lang="pl-PL" b="0" i="1" dirty="0">
                <a:solidFill>
                  <a:srgbClr val="171717"/>
                </a:solidFill>
                <a:effectLst/>
                <a:latin typeface="Segoe UI" panose="020B0502040204020203" pitchFamily="34" charset="0"/>
              </a:rPr>
              <a:t>panel dostępu</a:t>
            </a:r>
            <a:r>
              <a:rPr lang="pl-PL" b="0" i="0" dirty="0">
                <a:solidFill>
                  <a:srgbClr val="171717"/>
                </a:solidFill>
                <a:effectLst/>
                <a:latin typeface="Segoe UI" panose="020B0502040204020203" pitchFamily="34" charset="0"/>
              </a:rPr>
              <a:t>) i logowanie jednokrotne, zapewniają lepsze środowisko użytkownika.</a:t>
            </a:r>
          </a:p>
          <a:p>
            <a:pPr algn="l">
              <a:buFont typeface="Arial" panose="020B0604020202020204" pitchFamily="34" charset="0"/>
              <a:buChar char="•"/>
            </a:pPr>
            <a:r>
              <a:rPr lang="pl-PL" b="1" i="0" dirty="0">
                <a:solidFill>
                  <a:srgbClr val="171717"/>
                </a:solidFill>
                <a:effectLst/>
                <a:latin typeface="Segoe UI" panose="020B0502040204020203" pitchFamily="34" charset="0"/>
              </a:rPr>
              <a:t>Zarządzanie urządzeniami</a:t>
            </a:r>
            <a:endParaRPr lang="pl-PL" b="0" i="0" dirty="0">
              <a:solidFill>
                <a:srgbClr val="171717"/>
              </a:solidFill>
              <a:effectLst/>
              <a:latin typeface="Segoe UI" panose="020B0502040204020203" pitchFamily="34" charset="0"/>
            </a:endParaRPr>
          </a:p>
          <a:p>
            <a:pPr lvl="1">
              <a:buFont typeface="Arial" panose="020B0604020202020204" pitchFamily="34" charset="0"/>
              <a:buChar char="•"/>
            </a:pPr>
            <a:r>
              <a:rPr lang="pl-PL" b="0" i="0" dirty="0">
                <a:solidFill>
                  <a:srgbClr val="171717"/>
                </a:solidFill>
                <a:effectLst/>
                <a:latin typeface="Segoe UI" panose="020B0502040204020203" pitchFamily="34" charset="0"/>
              </a:rPr>
              <a:t>Podobnie jak konta poszczególnych osób, usługa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AD obsługuje rejestrację urządzeń. Dzięki rejestracji urządzenia mogą być zarządzane przez narzędzia takie jak Microsoft Intune. Dzięki temu zasady dostępu warunkowego opartego na urządzeniach mogą także ograniczyć dostęp tylko do tych prób dostępu, które pochodzą ze znanych urządzeń niezależnie od konta użytkownika żądającego.</a:t>
            </a:r>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13</a:t>
            </a:fld>
            <a:endParaRPr lang="pl-PL"/>
          </a:p>
        </p:txBody>
      </p:sp>
    </p:spTree>
    <p:extLst>
      <p:ext uri="{BB962C8B-B14F-4D97-AF65-F5344CB8AC3E}">
        <p14:creationId xmlns:p14="http://schemas.microsoft.com/office/powerpoint/2010/main" val="208395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0" i="0" dirty="0">
                <a:solidFill>
                  <a:srgbClr val="171717"/>
                </a:solidFill>
                <a:effectLst/>
                <a:latin typeface="Segoe UI" panose="020B0502040204020203" pitchFamily="34" charset="0"/>
              </a:rPr>
              <a:t>Dostęp warunkowy zapewnia również bardziej szczegółowy interfejs uwierzytelniania wieloskładnikowego dla użytkowników. Na przykład użytkownicy mogą nie zostać poproszeni o podanie drugiej formy uwierzytelniania, jeśli znajdują się w znanej lokalizacji. Jednak mogą zostać poproszeni o podanie drugiej formy uwierzytelniania, jeśli sygnały logowania są nietypowe lub użytkownicy znajdują się w nieoczekiwanej lokalizacji.</a:t>
            </a:r>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14</a:t>
            </a:fld>
            <a:endParaRPr lang="pl-PL"/>
          </a:p>
        </p:txBody>
      </p:sp>
    </p:spTree>
    <p:extLst>
      <p:ext uri="{BB962C8B-B14F-4D97-AF65-F5344CB8AC3E}">
        <p14:creationId xmlns:p14="http://schemas.microsoft.com/office/powerpoint/2010/main" val="99684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0" i="0" dirty="0">
                <a:solidFill>
                  <a:srgbClr val="171717"/>
                </a:solidFill>
                <a:effectLst/>
                <a:latin typeface="Segoe UI" panose="020B0502040204020203" pitchFamily="34" charset="0"/>
              </a:rPr>
              <a:t>Im więcej tożsamości, tym więcej haseł do zapamiętania i do zmiany. Zasady dotyczące haseł mogą się różnić w między aplikacjami. Wraz ze zwiększaniem się wymagań co do ich złożoności hasła stają się coraz trudniejsze do zapamiętania przez użytkowników. Wraz ze wzrostem liczby haseł, którymi musi zarządzać użytkownik, zwiększa się ryzyko wystąpienia zdarzeń związanych z bezpieczeństwem poświadczeń.</a:t>
            </a:r>
            <a:endParaRPr lang="pl-PL" dirty="0"/>
          </a:p>
        </p:txBody>
      </p:sp>
      <p:sp>
        <p:nvSpPr>
          <p:cNvPr id="4" name="Slide Number Placeholder 3"/>
          <p:cNvSpPr>
            <a:spLocks noGrp="1"/>
          </p:cNvSpPr>
          <p:nvPr>
            <p:ph type="sldNum" sz="quarter" idx="5"/>
          </p:nvPr>
        </p:nvSpPr>
        <p:spPr/>
        <p:txBody>
          <a:bodyPr/>
          <a:lstStyle/>
          <a:p>
            <a:fld id="{C2AD43E4-9270-429C-9046-B9C27CC50362}" type="slidenum">
              <a:rPr lang="pl-PL" smtClean="0"/>
              <a:t>16</a:t>
            </a:fld>
            <a:endParaRPr lang="pl-PL"/>
          </a:p>
        </p:txBody>
      </p:sp>
    </p:spTree>
    <p:extLst>
      <p:ext uri="{BB962C8B-B14F-4D97-AF65-F5344CB8AC3E}">
        <p14:creationId xmlns:p14="http://schemas.microsoft.com/office/powerpoint/2010/main" val="3791799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5/31/2021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5/31/2021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5/31/2021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5/31/2021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5/31/2021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pl-pl/azure/cloud-adoption-framework/"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privacy.microsoft.com/privacystatemen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microsoft.com/licensing/terms/product/ForallOnlineService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microsoftvolumelicensing.com/DocumentSearch.aspx"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microsoft.com/pl-pl/trust-center?rtc=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pl-pl/azure/complianc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pl-pl/azure/china" TargetMode="External"/><Relationship Id="rId2" Type="http://schemas.openxmlformats.org/officeDocument/2006/relationships/hyperlink" Target="https://azure.microsoft.com/global-infrastructure/government"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microsoft.com/en-us/licensing/licensing-programs/software-assurance-default?rtc=1"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zure.microsoft.com/pricing/tco/calculator"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azure.microsoft.com/en-us/support/legal/sla/"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pl-pl/azure/virtual-network/security-overview#network-security-groups?azure-portal=tru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microsoft.com/pl-pl/azure/ddos-protection/ddos-protection-overview" TargetMode="Externa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pl-PL" sz="4400" dirty="0" err="1">
                <a:solidFill>
                  <a:schemeClr val="tx1"/>
                </a:solidFill>
              </a:rPr>
              <a:t>Azure</a:t>
            </a:r>
            <a:r>
              <a:rPr lang="pl-PL" sz="4400" dirty="0">
                <a:solidFill>
                  <a:schemeClr val="tx1"/>
                </a:solidFill>
              </a:rPr>
              <a:t> Security &amp; </a:t>
            </a:r>
            <a:r>
              <a:rPr lang="pl-PL" sz="4400" dirty="0" err="1">
                <a:solidFill>
                  <a:schemeClr val="tx1"/>
                </a:solidFill>
              </a:rPr>
              <a:t>Pricing</a:t>
            </a:r>
            <a:endParaRPr lang="en-US" sz="44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Sit Dolor Amet</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D71D-C98A-41A3-A510-705F20250839}"/>
              </a:ext>
            </a:extLst>
          </p:cNvPr>
          <p:cNvSpPr>
            <a:spLocks noGrp="1"/>
          </p:cNvSpPr>
          <p:nvPr>
            <p:ph type="title"/>
          </p:nvPr>
        </p:nvSpPr>
        <p:spPr/>
        <p:txBody>
          <a:bodyPr/>
          <a:lstStyle/>
          <a:p>
            <a:r>
              <a:rPr lang="pl-PL" dirty="0" err="1"/>
              <a:t>Core</a:t>
            </a:r>
            <a:r>
              <a:rPr lang="pl-PL" dirty="0"/>
              <a:t> </a:t>
            </a:r>
            <a:r>
              <a:rPr lang="pl-PL" dirty="0" err="1"/>
              <a:t>Azure</a:t>
            </a:r>
            <a:r>
              <a:rPr lang="pl-PL" dirty="0"/>
              <a:t> Identity Services</a:t>
            </a:r>
          </a:p>
        </p:txBody>
      </p:sp>
      <p:sp>
        <p:nvSpPr>
          <p:cNvPr id="3" name="Text Placeholder 2">
            <a:extLst>
              <a:ext uri="{FF2B5EF4-FFF2-40B4-BE49-F238E27FC236}">
                <a16:creationId xmlns:a16="http://schemas.microsoft.com/office/drawing/2014/main" id="{95A9AE80-FEF0-4862-94F2-882F826C199E}"/>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251927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5F43A567-9D5F-4ABA-AE51-C2743E95C977}"/>
              </a:ext>
            </a:extLst>
          </p:cNvPr>
          <p:cNvSpPr/>
          <p:nvPr/>
        </p:nvSpPr>
        <p:spPr>
          <a:xfrm>
            <a:off x="822121" y="1761688"/>
            <a:ext cx="10368793" cy="4453718"/>
          </a:xfrm>
          <a:prstGeom prst="roundRect">
            <a:avLst>
              <a:gd name="adj" fmla="val 191"/>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2" name="Title 1">
            <a:extLst>
              <a:ext uri="{FF2B5EF4-FFF2-40B4-BE49-F238E27FC236}">
                <a16:creationId xmlns:a16="http://schemas.microsoft.com/office/drawing/2014/main" id="{6C117CD5-85EF-4F00-AE68-315731AAB623}"/>
              </a:ext>
            </a:extLst>
          </p:cNvPr>
          <p:cNvSpPr>
            <a:spLocks noGrp="1"/>
          </p:cNvSpPr>
          <p:nvPr>
            <p:ph type="title"/>
          </p:nvPr>
        </p:nvSpPr>
        <p:spPr/>
        <p:txBody>
          <a:bodyPr/>
          <a:lstStyle/>
          <a:p>
            <a:r>
              <a:rPr lang="pl-PL" dirty="0"/>
              <a:t>Plan</a:t>
            </a:r>
          </a:p>
        </p:txBody>
      </p:sp>
      <p:sp>
        <p:nvSpPr>
          <p:cNvPr id="3" name="Content Placeholder 2">
            <a:extLst>
              <a:ext uri="{FF2B5EF4-FFF2-40B4-BE49-F238E27FC236}">
                <a16:creationId xmlns:a16="http://schemas.microsoft.com/office/drawing/2014/main" id="{CFBE3936-6A48-4A8F-99FD-BE7A56564216}"/>
              </a:ext>
            </a:extLst>
          </p:cNvPr>
          <p:cNvSpPr>
            <a:spLocks noGrp="1"/>
          </p:cNvSpPr>
          <p:nvPr>
            <p:ph idx="1"/>
          </p:nvPr>
        </p:nvSpPr>
        <p:spPr/>
        <p:txBody>
          <a:bodyPr>
            <a:normAutofit/>
          </a:bodyPr>
          <a:lstStyle/>
          <a:p>
            <a:r>
              <a:rPr lang="en-US" b="1" dirty="0"/>
              <a:t>Describe identity, governance, privacy, and compliance features (20- 25%)</a:t>
            </a:r>
            <a:r>
              <a:rPr lang="en-US" dirty="0"/>
              <a:t> </a:t>
            </a:r>
            <a:endParaRPr lang="pl-PL" dirty="0"/>
          </a:p>
          <a:p>
            <a:pPr lvl="1"/>
            <a:r>
              <a:rPr lang="en-US" dirty="0"/>
              <a:t>Describe core Azure identity services </a:t>
            </a:r>
            <a:endParaRPr lang="pl-PL" dirty="0"/>
          </a:p>
          <a:p>
            <a:pPr lvl="2"/>
            <a:r>
              <a:rPr lang="en-US" dirty="0"/>
              <a:t>explain the difference between authentication and authorization </a:t>
            </a:r>
            <a:endParaRPr lang="pl-PL" dirty="0"/>
          </a:p>
          <a:p>
            <a:pPr lvl="2"/>
            <a:r>
              <a:rPr lang="en-US" dirty="0"/>
              <a:t>define Azure Active Directory </a:t>
            </a:r>
            <a:endParaRPr lang="pl-PL" dirty="0"/>
          </a:p>
          <a:p>
            <a:pPr lvl="2"/>
            <a:r>
              <a:rPr lang="en-US" dirty="0"/>
              <a:t>describe the functionality and usage of Azure Active Directory </a:t>
            </a:r>
            <a:endParaRPr lang="pl-PL" dirty="0"/>
          </a:p>
          <a:p>
            <a:pPr lvl="2"/>
            <a:r>
              <a:rPr lang="en-US" dirty="0"/>
              <a:t>describe the functionality and usage of</a:t>
            </a:r>
            <a:r>
              <a:rPr lang="pl-PL" dirty="0"/>
              <a:t>:</a:t>
            </a:r>
          </a:p>
          <a:p>
            <a:pPr lvl="3"/>
            <a:r>
              <a:rPr lang="en-US" dirty="0"/>
              <a:t>Conditional Access, </a:t>
            </a:r>
            <a:endParaRPr lang="pl-PL" dirty="0"/>
          </a:p>
          <a:p>
            <a:pPr lvl="3"/>
            <a:r>
              <a:rPr lang="en-US" dirty="0"/>
              <a:t>Multi-Factor Authentication (MFA), </a:t>
            </a:r>
            <a:endParaRPr lang="pl-PL" dirty="0"/>
          </a:p>
          <a:p>
            <a:pPr lvl="3"/>
            <a:r>
              <a:rPr lang="en-US" dirty="0"/>
              <a:t>Single Sign-On (SSO)</a:t>
            </a:r>
            <a:endParaRPr lang="pl-PL" dirty="0"/>
          </a:p>
        </p:txBody>
      </p:sp>
    </p:spTree>
    <p:extLst>
      <p:ext uri="{BB962C8B-B14F-4D97-AF65-F5344CB8AC3E}">
        <p14:creationId xmlns:p14="http://schemas.microsoft.com/office/powerpoint/2010/main" val="245435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C983-A9D9-4E1A-AAB0-1E39A0F7B6C2}"/>
              </a:ext>
            </a:extLst>
          </p:cNvPr>
          <p:cNvSpPr>
            <a:spLocks noGrp="1"/>
          </p:cNvSpPr>
          <p:nvPr>
            <p:ph type="title"/>
          </p:nvPr>
        </p:nvSpPr>
        <p:spPr/>
        <p:txBody>
          <a:bodyPr/>
          <a:lstStyle/>
          <a:p>
            <a:r>
              <a:rPr lang="pl-PL" dirty="0"/>
              <a:t>A</a:t>
            </a:r>
            <a:r>
              <a:rPr lang="en-US" dirty="0" err="1"/>
              <a:t>uthentication</a:t>
            </a:r>
            <a:r>
              <a:rPr lang="en-US" dirty="0"/>
              <a:t> </a:t>
            </a:r>
            <a:r>
              <a:rPr lang="pl-PL" dirty="0"/>
              <a:t>vs</a:t>
            </a:r>
            <a:r>
              <a:rPr lang="en-US" dirty="0"/>
              <a:t> authorization</a:t>
            </a:r>
            <a:endParaRPr lang="pl-PL" dirty="0"/>
          </a:p>
        </p:txBody>
      </p:sp>
      <p:pic>
        <p:nvPicPr>
          <p:cNvPr id="6146" name="Picture 2" descr="Diagram przedstawiający kartę identyfikacyjną i różne rodzaje zasobów, do których użytkownik może uzyskać dostęp. Karta identyfikacyjna reprezentuje poświadczenia użytkownika.">
            <a:extLst>
              <a:ext uri="{FF2B5EF4-FFF2-40B4-BE49-F238E27FC236}">
                <a16:creationId xmlns:a16="http://schemas.microsoft.com/office/drawing/2014/main" id="{3AF9D55D-E042-46E6-AE25-8077BE681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052" y="2299568"/>
            <a:ext cx="9047895" cy="305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190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6D02-6539-4DE0-9AF6-1EFBBECA36B5}"/>
              </a:ext>
            </a:extLst>
          </p:cNvPr>
          <p:cNvSpPr>
            <a:spLocks noGrp="1"/>
          </p:cNvSpPr>
          <p:nvPr>
            <p:ph type="title"/>
          </p:nvPr>
        </p:nvSpPr>
        <p:spPr/>
        <p:txBody>
          <a:bodyPr/>
          <a:lstStyle/>
          <a:p>
            <a:r>
              <a:rPr lang="en-US" dirty="0"/>
              <a:t>Azure Active Directory</a:t>
            </a:r>
            <a:endParaRPr lang="pl-PL" dirty="0"/>
          </a:p>
        </p:txBody>
      </p:sp>
      <p:sp>
        <p:nvSpPr>
          <p:cNvPr id="3" name="Content Placeholder 2">
            <a:extLst>
              <a:ext uri="{FF2B5EF4-FFF2-40B4-BE49-F238E27FC236}">
                <a16:creationId xmlns:a16="http://schemas.microsoft.com/office/drawing/2014/main" id="{80BCF959-6686-4CA3-B2DB-8AB672199BF5}"/>
              </a:ext>
            </a:extLst>
          </p:cNvPr>
          <p:cNvSpPr>
            <a:spLocks noGrp="1"/>
          </p:cNvSpPr>
          <p:nvPr>
            <p:ph idx="1"/>
          </p:nvPr>
        </p:nvSpPr>
        <p:spPr>
          <a:xfrm>
            <a:off x="1066800" y="2103120"/>
            <a:ext cx="5029200" cy="3849624"/>
          </a:xfrm>
        </p:spPr>
        <p:txBody>
          <a:bodyPr>
            <a:normAutofit/>
          </a:bodyPr>
          <a:lstStyle/>
          <a:p>
            <a:pPr algn="l"/>
            <a:r>
              <a:rPr lang="pl-PL" b="0" i="0" dirty="0">
                <a:solidFill>
                  <a:srgbClr val="171717"/>
                </a:solidFill>
                <a:effectLst/>
                <a:latin typeface="Segoe UI" panose="020B0502040204020203" pitchFamily="34" charset="0"/>
              </a:rPr>
              <a:t>Usługa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AD zapewnia następujące usługi:</a:t>
            </a:r>
          </a:p>
          <a:p>
            <a:pPr lvl="1">
              <a:buFont typeface="Arial" panose="020B0604020202020204" pitchFamily="34" charset="0"/>
              <a:buChar char="•"/>
            </a:pPr>
            <a:r>
              <a:rPr lang="pl-PL" b="1" i="0" dirty="0" err="1">
                <a:solidFill>
                  <a:srgbClr val="171717"/>
                </a:solidFill>
                <a:effectLst/>
                <a:latin typeface="Segoe UI" panose="020B0502040204020203" pitchFamily="34" charset="0"/>
              </a:rPr>
              <a:t>Authentication</a:t>
            </a:r>
            <a:endParaRPr lang="pl-PL" b="1" i="0" dirty="0">
              <a:solidFill>
                <a:srgbClr val="171717"/>
              </a:solidFill>
              <a:effectLst/>
              <a:latin typeface="Segoe UI" panose="020B0502040204020203" pitchFamily="34" charset="0"/>
            </a:endParaRPr>
          </a:p>
          <a:p>
            <a:pPr lvl="2">
              <a:buFont typeface="Arial" panose="020B0604020202020204" pitchFamily="34" charset="0"/>
              <a:buChar char="•"/>
            </a:pPr>
            <a:r>
              <a:rPr lang="pl-PL" b="1" dirty="0">
                <a:solidFill>
                  <a:srgbClr val="171717"/>
                </a:solidFill>
                <a:latin typeface="Segoe UI" panose="020B0502040204020203" pitchFamily="34" charset="0"/>
              </a:rPr>
              <a:t>Weryfikowanie tożsamości</a:t>
            </a:r>
          </a:p>
          <a:p>
            <a:pPr lvl="2">
              <a:buFont typeface="Arial" panose="020B0604020202020204" pitchFamily="34" charset="0"/>
              <a:buChar char="•"/>
            </a:pPr>
            <a:r>
              <a:rPr lang="pl-PL" b="1" i="0" dirty="0">
                <a:solidFill>
                  <a:srgbClr val="171717"/>
                </a:solidFill>
                <a:effectLst/>
                <a:latin typeface="Segoe UI" panose="020B0502040204020203" pitchFamily="34" charset="0"/>
              </a:rPr>
              <a:t>Samoobsługowe resetowania hasła</a:t>
            </a:r>
          </a:p>
          <a:p>
            <a:pPr lvl="2">
              <a:buFont typeface="Arial" panose="020B0604020202020204" pitchFamily="34" charset="0"/>
              <a:buChar char="•"/>
            </a:pPr>
            <a:r>
              <a:rPr lang="pl-PL" b="1" dirty="0">
                <a:solidFill>
                  <a:srgbClr val="171717"/>
                </a:solidFill>
                <a:latin typeface="Segoe UI" panose="020B0502040204020203" pitchFamily="34" charset="0"/>
              </a:rPr>
              <a:t>Multi-</a:t>
            </a:r>
            <a:r>
              <a:rPr lang="pl-PL" b="1" dirty="0" err="1">
                <a:solidFill>
                  <a:srgbClr val="171717"/>
                </a:solidFill>
                <a:latin typeface="Segoe UI" panose="020B0502040204020203" pitchFamily="34" charset="0"/>
              </a:rPr>
              <a:t>Factor</a:t>
            </a:r>
            <a:r>
              <a:rPr lang="pl-PL" b="1" dirty="0">
                <a:solidFill>
                  <a:srgbClr val="171717"/>
                </a:solidFill>
                <a:latin typeface="Segoe UI" panose="020B0502040204020203" pitchFamily="34" charset="0"/>
              </a:rPr>
              <a:t> </a:t>
            </a:r>
            <a:r>
              <a:rPr lang="pl-PL" b="1" dirty="0" err="1">
                <a:solidFill>
                  <a:srgbClr val="171717"/>
                </a:solidFill>
                <a:latin typeface="Segoe UI" panose="020B0502040204020203" pitchFamily="34" charset="0"/>
              </a:rPr>
              <a:t>Authntication</a:t>
            </a:r>
            <a:endParaRPr lang="pl-PL" b="1" dirty="0">
              <a:solidFill>
                <a:srgbClr val="171717"/>
              </a:solidFill>
              <a:latin typeface="Segoe UI" panose="020B0502040204020203" pitchFamily="34" charset="0"/>
            </a:endParaRPr>
          </a:p>
          <a:p>
            <a:pPr lvl="2">
              <a:buFont typeface="Arial" panose="020B0604020202020204" pitchFamily="34" charset="0"/>
              <a:buChar char="•"/>
            </a:pPr>
            <a:r>
              <a:rPr lang="pl-PL" b="1" i="0" dirty="0" err="1">
                <a:solidFill>
                  <a:srgbClr val="171717"/>
                </a:solidFill>
                <a:effectLst/>
                <a:latin typeface="Segoe UI" panose="020B0502040204020203" pitchFamily="34" charset="0"/>
              </a:rPr>
              <a:t>Niestndardowa</a:t>
            </a:r>
            <a:r>
              <a:rPr lang="pl-PL" b="1" i="0" dirty="0">
                <a:solidFill>
                  <a:srgbClr val="171717"/>
                </a:solidFill>
                <a:effectLst/>
                <a:latin typeface="Segoe UI" panose="020B0502040204020203" pitchFamily="34" charset="0"/>
              </a:rPr>
              <a:t> lista zakazanych haseł</a:t>
            </a:r>
          </a:p>
          <a:p>
            <a:pPr lvl="2">
              <a:buFont typeface="Arial" panose="020B0604020202020204" pitchFamily="34" charset="0"/>
              <a:buChar char="•"/>
            </a:pPr>
            <a:r>
              <a:rPr lang="pl-PL" b="1" dirty="0">
                <a:solidFill>
                  <a:srgbClr val="171717"/>
                </a:solidFill>
                <a:latin typeface="Segoe UI" panose="020B0502040204020203" pitchFamily="34" charset="0"/>
              </a:rPr>
              <a:t>Usługi inteligentnego blokowania</a:t>
            </a:r>
            <a:endParaRPr lang="pl-PL" b="0" i="0" dirty="0">
              <a:solidFill>
                <a:srgbClr val="171717"/>
              </a:solidFill>
              <a:effectLst/>
              <a:latin typeface="Segoe UI" panose="020B0502040204020203" pitchFamily="34" charset="0"/>
            </a:endParaRPr>
          </a:p>
          <a:p>
            <a:pPr lvl="1">
              <a:buFont typeface="Arial" panose="020B0604020202020204" pitchFamily="34" charset="0"/>
              <a:buChar char="•"/>
            </a:pPr>
            <a:r>
              <a:rPr lang="pl-PL" b="1" i="0" dirty="0">
                <a:solidFill>
                  <a:srgbClr val="171717"/>
                </a:solidFill>
                <a:effectLst/>
                <a:latin typeface="Segoe UI" panose="020B0502040204020203" pitchFamily="34" charset="0"/>
              </a:rPr>
              <a:t>Rejestracja jednokrotna</a:t>
            </a:r>
            <a:endParaRPr lang="pl-PL" b="0" i="0" dirty="0">
              <a:solidFill>
                <a:srgbClr val="171717"/>
              </a:solidFill>
              <a:effectLst/>
              <a:latin typeface="Segoe UI" panose="020B0502040204020203" pitchFamily="34" charset="0"/>
            </a:endParaRPr>
          </a:p>
          <a:p>
            <a:pPr lvl="1">
              <a:buFont typeface="Arial" panose="020B0604020202020204" pitchFamily="34" charset="0"/>
              <a:buChar char="•"/>
            </a:pPr>
            <a:r>
              <a:rPr lang="pl-PL" b="1" i="0" dirty="0">
                <a:solidFill>
                  <a:srgbClr val="171717"/>
                </a:solidFill>
                <a:effectLst/>
                <a:latin typeface="Segoe UI" panose="020B0502040204020203" pitchFamily="34" charset="0"/>
              </a:rPr>
              <a:t>Zarządzanie aplikacjami</a:t>
            </a:r>
            <a:endParaRPr lang="pl-PL" b="0" i="0" dirty="0">
              <a:solidFill>
                <a:srgbClr val="171717"/>
              </a:solidFill>
              <a:effectLst/>
              <a:latin typeface="Segoe UI" panose="020B0502040204020203" pitchFamily="34" charset="0"/>
            </a:endParaRPr>
          </a:p>
          <a:p>
            <a:pPr lvl="1">
              <a:buFont typeface="Arial" panose="020B0604020202020204" pitchFamily="34" charset="0"/>
              <a:buChar char="•"/>
            </a:pPr>
            <a:r>
              <a:rPr lang="pl-PL" b="1" i="0" dirty="0">
                <a:solidFill>
                  <a:srgbClr val="171717"/>
                </a:solidFill>
                <a:effectLst/>
                <a:latin typeface="Segoe UI" panose="020B0502040204020203" pitchFamily="34" charset="0"/>
              </a:rPr>
              <a:t>Zarządzanie urządzeniami</a:t>
            </a:r>
            <a:endParaRPr lang="pl-PL" b="0" i="0" dirty="0">
              <a:solidFill>
                <a:srgbClr val="171717"/>
              </a:solidFill>
              <a:effectLst/>
              <a:latin typeface="Segoe UI" panose="020B0502040204020203" pitchFamily="34" charset="0"/>
            </a:endParaRPr>
          </a:p>
          <a:p>
            <a:endParaRPr lang="pl-PL" dirty="0"/>
          </a:p>
        </p:txBody>
      </p:sp>
      <p:pic>
        <p:nvPicPr>
          <p:cNvPr id="7170" name="Picture 2" descr="Diagram przedstawiający dwa środowiska: usługa Active Directory uruchomiona lokalnie i usługa Azure AD. Usługa Azure AD Connect łączy dwa środowiska.">
            <a:extLst>
              <a:ext uri="{FF2B5EF4-FFF2-40B4-BE49-F238E27FC236}">
                <a16:creationId xmlns:a16="http://schemas.microsoft.com/office/drawing/2014/main" id="{E58C4178-AB4E-40DE-BAEE-425564CF1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953" y="3429000"/>
            <a:ext cx="370522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6ADD567A-2BE6-49B9-B319-154C87F146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5043" y="957598"/>
            <a:ext cx="2291044" cy="2291044"/>
          </a:xfrm>
          <a:prstGeom prst="rect">
            <a:avLst/>
          </a:prstGeom>
        </p:spPr>
      </p:pic>
    </p:spTree>
    <p:extLst>
      <p:ext uri="{BB962C8B-B14F-4D97-AF65-F5344CB8AC3E}">
        <p14:creationId xmlns:p14="http://schemas.microsoft.com/office/powerpoint/2010/main" val="1754954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55B2-0311-42E5-B123-03A01FBEB69F}"/>
              </a:ext>
            </a:extLst>
          </p:cNvPr>
          <p:cNvSpPr>
            <a:spLocks noGrp="1"/>
          </p:cNvSpPr>
          <p:nvPr>
            <p:ph type="title"/>
          </p:nvPr>
        </p:nvSpPr>
        <p:spPr/>
        <p:txBody>
          <a:bodyPr/>
          <a:lstStyle/>
          <a:p>
            <a:r>
              <a:rPr lang="en-US" dirty="0"/>
              <a:t>Conditional Access</a:t>
            </a:r>
            <a:endParaRPr lang="pl-PL" dirty="0"/>
          </a:p>
        </p:txBody>
      </p:sp>
      <p:sp>
        <p:nvSpPr>
          <p:cNvPr id="3" name="Content Placeholder 2">
            <a:extLst>
              <a:ext uri="{FF2B5EF4-FFF2-40B4-BE49-F238E27FC236}">
                <a16:creationId xmlns:a16="http://schemas.microsoft.com/office/drawing/2014/main" id="{0063CED7-856A-4E63-8CFF-EC004D397F66}"/>
              </a:ext>
            </a:extLst>
          </p:cNvPr>
          <p:cNvSpPr>
            <a:spLocks noGrp="1"/>
          </p:cNvSpPr>
          <p:nvPr>
            <p:ph idx="1"/>
          </p:nvPr>
        </p:nvSpPr>
        <p:spPr>
          <a:xfrm>
            <a:off x="1066800" y="2103120"/>
            <a:ext cx="5029200" cy="3849624"/>
          </a:xfrm>
        </p:spPr>
        <p:txBody>
          <a:bodyPr>
            <a:normAutofit/>
          </a:bodyPr>
          <a:lstStyle/>
          <a:p>
            <a:pPr algn="l"/>
            <a:r>
              <a:rPr lang="pl-PL" b="0" i="0" dirty="0">
                <a:solidFill>
                  <a:srgbClr val="171717"/>
                </a:solidFill>
                <a:effectLst/>
                <a:latin typeface="Segoe UI" panose="020B0502040204020203" pitchFamily="34" charset="0"/>
              </a:rPr>
              <a:t>Dostęp warunkowy to narzędzie, które jest używane przez usługę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Active Directory do zezwalania na dostęp (lub odmawiania dostępu) do zasobów na podstawie </a:t>
            </a:r>
            <a:r>
              <a:rPr lang="pl-PL" b="0" i="1" dirty="0">
                <a:solidFill>
                  <a:srgbClr val="171717"/>
                </a:solidFill>
                <a:effectLst/>
                <a:latin typeface="Segoe UI" panose="020B0502040204020203" pitchFamily="34" charset="0"/>
              </a:rPr>
              <a:t>sygnałów</a:t>
            </a:r>
            <a:r>
              <a:rPr lang="pl-PL" b="0" i="0" dirty="0">
                <a:solidFill>
                  <a:srgbClr val="171717"/>
                </a:solidFill>
                <a:effectLst/>
                <a:latin typeface="Segoe UI" panose="020B0502040204020203" pitchFamily="34" charset="0"/>
              </a:rPr>
              <a:t> tożsamości: </a:t>
            </a:r>
          </a:p>
          <a:p>
            <a:pPr lvl="1"/>
            <a:r>
              <a:rPr lang="pl-PL" b="0" i="0" dirty="0">
                <a:solidFill>
                  <a:srgbClr val="171717"/>
                </a:solidFill>
                <a:effectLst/>
                <a:latin typeface="Segoe UI" panose="020B0502040204020203" pitchFamily="34" charset="0"/>
              </a:rPr>
              <a:t>użytkownika, </a:t>
            </a:r>
          </a:p>
          <a:p>
            <a:pPr lvl="1"/>
            <a:r>
              <a:rPr lang="pl-PL" b="0" i="0" dirty="0">
                <a:solidFill>
                  <a:srgbClr val="171717"/>
                </a:solidFill>
                <a:effectLst/>
                <a:latin typeface="Segoe UI" panose="020B0502040204020203" pitchFamily="34" charset="0"/>
              </a:rPr>
              <a:t>lokalizację użytkownika i</a:t>
            </a:r>
          </a:p>
          <a:p>
            <a:pPr lvl="1"/>
            <a:r>
              <a:rPr lang="pl-PL" b="0" i="0" dirty="0">
                <a:solidFill>
                  <a:srgbClr val="171717"/>
                </a:solidFill>
                <a:effectLst/>
                <a:latin typeface="Segoe UI" panose="020B0502040204020203" pitchFamily="34" charset="0"/>
              </a:rPr>
              <a:t>urządzenie, z którego użytkownik żąda dostępu.</a:t>
            </a:r>
          </a:p>
          <a:p>
            <a:pPr algn="l"/>
            <a:r>
              <a:rPr lang="pl-PL" b="0" i="0" dirty="0">
                <a:solidFill>
                  <a:srgbClr val="171717"/>
                </a:solidFill>
                <a:effectLst/>
                <a:latin typeface="Segoe UI" panose="020B0502040204020203" pitchFamily="34" charset="0"/>
              </a:rPr>
              <a:t>Dostęp warunkowy pomaga administratorom IT:</a:t>
            </a:r>
          </a:p>
          <a:p>
            <a:pPr lvl="1">
              <a:buFont typeface="Arial" panose="020B0604020202020204" pitchFamily="34" charset="0"/>
              <a:buChar char="•"/>
            </a:pPr>
            <a:r>
              <a:rPr lang="pl-PL" b="0" i="0" dirty="0">
                <a:solidFill>
                  <a:srgbClr val="171717"/>
                </a:solidFill>
                <a:effectLst/>
                <a:latin typeface="Segoe UI" panose="020B0502040204020203" pitchFamily="34" charset="0"/>
              </a:rPr>
              <a:t>Wspierać użytkowników w wydajnej pracy zawsze i wszędzie.</a:t>
            </a:r>
          </a:p>
          <a:p>
            <a:pPr lvl="1">
              <a:buFont typeface="Arial" panose="020B0604020202020204" pitchFamily="34" charset="0"/>
              <a:buChar char="•"/>
            </a:pPr>
            <a:r>
              <a:rPr lang="pl-PL" b="0" i="0" dirty="0">
                <a:solidFill>
                  <a:srgbClr val="171717"/>
                </a:solidFill>
                <a:effectLst/>
                <a:latin typeface="Segoe UI" panose="020B0502040204020203" pitchFamily="34" charset="0"/>
              </a:rPr>
              <a:t>Chronić zasoby organizacji.</a:t>
            </a:r>
          </a:p>
          <a:p>
            <a:r>
              <a:rPr lang="pl-PL" b="0" i="0" dirty="0">
                <a:solidFill>
                  <a:srgbClr val="171717"/>
                </a:solidFill>
                <a:effectLst/>
                <a:latin typeface="Segoe UI" panose="020B0502040204020203" pitchFamily="34" charset="0"/>
              </a:rPr>
              <a:t>Aby można było korzystać z dostępu warunkowego, wymagana jest licencja P1 lub P2 usługi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AD — wersja Premium.</a:t>
            </a:r>
            <a:endParaRPr lang="pl-PL" dirty="0"/>
          </a:p>
        </p:txBody>
      </p:sp>
      <p:pic>
        <p:nvPicPr>
          <p:cNvPr id="9218" name="Picture 2" descr="Diagram przepływu, który pokazuje, jak sygnały informują o decyzjach, które staną się zasadami wymuszania.">
            <a:extLst>
              <a:ext uri="{FF2B5EF4-FFF2-40B4-BE49-F238E27FC236}">
                <a16:creationId xmlns:a16="http://schemas.microsoft.com/office/drawing/2014/main" id="{D6561CE7-6F14-479F-B86F-A09B16891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86635"/>
            <a:ext cx="5285442"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820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55B2-0311-42E5-B123-03A01FBEB69F}"/>
              </a:ext>
            </a:extLst>
          </p:cNvPr>
          <p:cNvSpPr>
            <a:spLocks noGrp="1"/>
          </p:cNvSpPr>
          <p:nvPr>
            <p:ph type="title"/>
          </p:nvPr>
        </p:nvSpPr>
        <p:spPr/>
        <p:txBody>
          <a:bodyPr/>
          <a:lstStyle/>
          <a:p>
            <a:r>
              <a:rPr lang="en-US" dirty="0"/>
              <a:t>Multi-Factor Authentication (MFA)</a:t>
            </a:r>
            <a:endParaRPr lang="pl-PL" dirty="0"/>
          </a:p>
        </p:txBody>
      </p:sp>
      <p:sp>
        <p:nvSpPr>
          <p:cNvPr id="3" name="Content Placeholder 2">
            <a:extLst>
              <a:ext uri="{FF2B5EF4-FFF2-40B4-BE49-F238E27FC236}">
                <a16:creationId xmlns:a16="http://schemas.microsoft.com/office/drawing/2014/main" id="{0063CED7-856A-4E63-8CFF-EC004D397F66}"/>
              </a:ext>
            </a:extLst>
          </p:cNvPr>
          <p:cNvSpPr>
            <a:spLocks noGrp="1"/>
          </p:cNvSpPr>
          <p:nvPr>
            <p:ph idx="1"/>
          </p:nvPr>
        </p:nvSpPr>
        <p:spPr>
          <a:xfrm>
            <a:off x="1066800" y="2103120"/>
            <a:ext cx="5029200" cy="3849624"/>
          </a:xfrm>
        </p:spPr>
        <p:txBody>
          <a:bodyPr>
            <a:normAutofit fontScale="92500" lnSpcReduction="20000"/>
          </a:bodyPr>
          <a:lstStyle/>
          <a:p>
            <a:pPr algn="l"/>
            <a:r>
              <a:rPr lang="pl-PL" b="0" i="1" dirty="0">
                <a:solidFill>
                  <a:srgbClr val="171717"/>
                </a:solidFill>
                <a:effectLst/>
                <a:latin typeface="Segoe UI" panose="020B0502040204020203" pitchFamily="34" charset="0"/>
              </a:rPr>
              <a:t>Uwierzytelnianie wieloskładnikowe</a:t>
            </a:r>
            <a:r>
              <a:rPr lang="pl-PL" b="0" i="0" dirty="0">
                <a:solidFill>
                  <a:srgbClr val="171717"/>
                </a:solidFill>
                <a:effectLst/>
                <a:latin typeface="Segoe UI" panose="020B0502040204020203" pitchFamily="34" charset="0"/>
              </a:rPr>
              <a:t> to proces, w którym użytkownik jest monitowany podczas procesu logowania o dodatkową formę identyfikacji. Przykładem może być wpisanie kodu na telefonie komórkowym lub skanowanie odcisku palca.</a:t>
            </a:r>
          </a:p>
          <a:p>
            <a:pPr algn="l"/>
            <a:r>
              <a:rPr lang="pl-PL" b="0" i="0" dirty="0">
                <a:solidFill>
                  <a:srgbClr val="171717"/>
                </a:solidFill>
                <a:effectLst/>
                <a:latin typeface="Segoe UI" panose="020B0502040204020203" pitchFamily="34" charset="0"/>
              </a:rPr>
              <a:t>Uwierzytelnianie wieloskładnikowe zapewnia dodatkowe zabezpieczenia tożsamości przez wymaganie co najmniej dwóch elementów do pełnego uwierzytelnienia.</a:t>
            </a:r>
          </a:p>
          <a:p>
            <a:pPr algn="l"/>
            <a:r>
              <a:rPr lang="pl-PL" b="0" i="0" dirty="0">
                <a:solidFill>
                  <a:srgbClr val="171717"/>
                </a:solidFill>
                <a:effectLst/>
                <a:latin typeface="Segoe UI" panose="020B0502040204020203" pitchFamily="34" charset="0"/>
              </a:rPr>
              <a:t>Te elementy można podzielić na trzy kategorie:</a:t>
            </a:r>
          </a:p>
          <a:p>
            <a:pPr lvl="1">
              <a:buFont typeface="Arial" panose="020B0604020202020204" pitchFamily="34" charset="0"/>
              <a:buChar char="•"/>
            </a:pPr>
            <a:r>
              <a:rPr lang="pl-PL" b="1" i="0" dirty="0">
                <a:solidFill>
                  <a:srgbClr val="171717"/>
                </a:solidFill>
                <a:effectLst/>
                <a:latin typeface="Segoe UI" panose="020B0502040204020203" pitchFamily="34" charset="0"/>
              </a:rPr>
              <a:t>Coś, co użytkownik wie.</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a:solidFill>
                  <a:srgbClr val="171717"/>
                </a:solidFill>
                <a:effectLst/>
                <a:latin typeface="Segoe UI" panose="020B0502040204020203" pitchFamily="34" charset="0"/>
              </a:rPr>
              <a:t>Może to być adres e-mail i hasło.</a:t>
            </a:r>
          </a:p>
          <a:p>
            <a:pPr lvl="1">
              <a:buFont typeface="Arial" panose="020B0604020202020204" pitchFamily="34" charset="0"/>
              <a:buChar char="•"/>
            </a:pPr>
            <a:r>
              <a:rPr lang="pl-PL" b="1" i="0" dirty="0">
                <a:solidFill>
                  <a:srgbClr val="171717"/>
                </a:solidFill>
                <a:effectLst/>
                <a:latin typeface="Segoe UI" panose="020B0502040204020203" pitchFamily="34" charset="0"/>
              </a:rPr>
              <a:t>Coś, co użytkownik posiada.</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a:solidFill>
                  <a:srgbClr val="171717"/>
                </a:solidFill>
                <a:effectLst/>
                <a:latin typeface="Segoe UI" panose="020B0502040204020203" pitchFamily="34" charset="0"/>
              </a:rPr>
              <a:t>Może to być kod wysyłany na telefon komórkowy użytkownika.</a:t>
            </a:r>
          </a:p>
          <a:p>
            <a:pPr lvl="1">
              <a:buFont typeface="Arial" panose="020B0604020202020204" pitchFamily="34" charset="0"/>
              <a:buChar char="•"/>
            </a:pPr>
            <a:r>
              <a:rPr lang="pl-PL" b="1" i="0" dirty="0">
                <a:solidFill>
                  <a:srgbClr val="171717"/>
                </a:solidFill>
                <a:effectLst/>
                <a:latin typeface="Segoe UI" panose="020B0502040204020203" pitchFamily="34" charset="0"/>
              </a:rPr>
              <a:t>Coś, czym użytkownik jest.</a:t>
            </a:r>
            <a:endParaRPr lang="pl-PL" b="0" i="0" dirty="0">
              <a:solidFill>
                <a:srgbClr val="171717"/>
              </a:solidFill>
              <a:effectLst/>
              <a:latin typeface="Segoe UI" panose="020B0502040204020203" pitchFamily="34" charset="0"/>
            </a:endParaRPr>
          </a:p>
          <a:p>
            <a:pPr lvl="1">
              <a:buFont typeface="Arial" panose="020B0604020202020204" pitchFamily="34" charset="0"/>
              <a:buChar char="•"/>
            </a:pPr>
            <a:r>
              <a:rPr lang="pl-PL" b="0" i="0" dirty="0">
                <a:solidFill>
                  <a:srgbClr val="171717"/>
                </a:solidFill>
                <a:effectLst/>
                <a:latin typeface="Segoe UI" panose="020B0502040204020203" pitchFamily="34" charset="0"/>
              </a:rPr>
              <a:t>Zwykle jest to pewnego rodzaju właściwość biometryczna, taka jak odcisk palca lub skan twarzy, używana na wielu urządzeniach przenośnych.</a:t>
            </a:r>
            <a:br>
              <a:rPr lang="pl-PL" dirty="0"/>
            </a:br>
            <a:endParaRPr lang="pl-PL" dirty="0"/>
          </a:p>
        </p:txBody>
      </p:sp>
      <p:pic>
        <p:nvPicPr>
          <p:cNvPr id="8194" name="Picture 2" descr="Różne sposoby uwierzytelniania za pośrednictwem usługi uwierzytelniania wieloskładnikowego, w tym nazwa użytkownika i hasło, klucze, karty inteligentne i certyfikaty.">
            <a:extLst>
              <a:ext uri="{FF2B5EF4-FFF2-40B4-BE49-F238E27FC236}">
                <a16:creationId xmlns:a16="http://schemas.microsoft.com/office/drawing/2014/main" id="{D50C753B-32B9-48EF-AB06-78BD5DF45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83643"/>
            <a:ext cx="4901453" cy="122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353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206A-8D28-4014-B826-EAF3F9BA5947}"/>
              </a:ext>
            </a:extLst>
          </p:cNvPr>
          <p:cNvSpPr>
            <a:spLocks noGrp="1"/>
          </p:cNvSpPr>
          <p:nvPr>
            <p:ph type="title"/>
          </p:nvPr>
        </p:nvSpPr>
        <p:spPr/>
        <p:txBody>
          <a:bodyPr/>
          <a:lstStyle/>
          <a:p>
            <a:r>
              <a:rPr lang="en-US" dirty="0"/>
              <a:t>Single Sign-On (SSO)</a:t>
            </a:r>
            <a:endParaRPr lang="pl-PL" dirty="0"/>
          </a:p>
        </p:txBody>
      </p:sp>
      <p:sp>
        <p:nvSpPr>
          <p:cNvPr id="3" name="Content Placeholder 2">
            <a:extLst>
              <a:ext uri="{FF2B5EF4-FFF2-40B4-BE49-F238E27FC236}">
                <a16:creationId xmlns:a16="http://schemas.microsoft.com/office/drawing/2014/main" id="{75AB2581-57F1-4D19-8250-56BF45AB1D5C}"/>
              </a:ext>
            </a:extLst>
          </p:cNvPr>
          <p:cNvSpPr>
            <a:spLocks noGrp="1"/>
          </p:cNvSpPr>
          <p:nvPr>
            <p:ph idx="1"/>
          </p:nvPr>
        </p:nvSpPr>
        <p:spPr>
          <a:xfrm>
            <a:off x="1066800" y="2103120"/>
            <a:ext cx="5029200" cy="3849624"/>
          </a:xfrm>
        </p:spPr>
        <p:txBody>
          <a:bodyPr>
            <a:normAutofit/>
          </a:bodyPr>
          <a:lstStyle/>
          <a:p>
            <a:pPr algn="l"/>
            <a:r>
              <a:rPr lang="pl-PL" b="0" i="0" dirty="0">
                <a:solidFill>
                  <a:srgbClr val="171717"/>
                </a:solidFill>
                <a:effectLst/>
                <a:latin typeface="Segoe UI" panose="020B0502040204020203" pitchFamily="34" charset="0"/>
              </a:rPr>
              <a:t>Logowanie jednokrotne umożliwia użytkownikowi jednokrotne zalogowanie się i użycie tego poświadczenia w celu uzyskania dostępu do wielu zasobów i aplikacji pochodzących od różnych dostawców.</a:t>
            </a:r>
          </a:p>
          <a:p>
            <a:pPr algn="l"/>
            <a:r>
              <a:rPr lang="pl-PL" b="0" i="0" dirty="0">
                <a:solidFill>
                  <a:srgbClr val="171717"/>
                </a:solidFill>
                <a:effectLst/>
                <a:latin typeface="Segoe UI" panose="020B0502040204020203" pitchFamily="34" charset="0"/>
              </a:rPr>
              <a:t>Co daje SSO?</a:t>
            </a:r>
          </a:p>
          <a:p>
            <a:pPr lvl="1"/>
            <a:r>
              <a:rPr lang="pl-PL" b="0" i="0" dirty="0">
                <a:solidFill>
                  <a:srgbClr val="171717"/>
                </a:solidFill>
                <a:effectLst/>
                <a:latin typeface="Segoe UI" panose="020B0502040204020203" pitchFamily="34" charset="0"/>
              </a:rPr>
              <a:t>Tylko jeden login i hasło</a:t>
            </a:r>
          </a:p>
          <a:p>
            <a:pPr lvl="1"/>
            <a:r>
              <a:rPr lang="pl-PL" b="0" i="0" dirty="0" err="1">
                <a:solidFill>
                  <a:srgbClr val="171717"/>
                </a:solidFill>
                <a:effectLst/>
                <a:latin typeface="Segoe UI" panose="020B0502040204020203" pitchFamily="34" charset="0"/>
              </a:rPr>
              <a:t>Zmniejsze</a:t>
            </a:r>
            <a:r>
              <a:rPr lang="pl-PL" b="0" i="0" dirty="0">
                <a:solidFill>
                  <a:srgbClr val="171717"/>
                </a:solidFill>
                <a:effectLst/>
                <a:latin typeface="Segoe UI" panose="020B0502040204020203" pitchFamily="34" charset="0"/>
              </a:rPr>
              <a:t> obciążenie związane z blokadą konta i </a:t>
            </a:r>
            <a:r>
              <a:rPr lang="pl-PL" b="0" i="0" dirty="0" err="1">
                <a:solidFill>
                  <a:srgbClr val="171717"/>
                </a:solidFill>
                <a:effectLst/>
                <a:latin typeface="Segoe UI" panose="020B0502040204020203" pitchFamily="34" charset="0"/>
              </a:rPr>
              <a:t>restowaniem</a:t>
            </a:r>
            <a:r>
              <a:rPr lang="pl-PL" b="0" i="0" dirty="0">
                <a:solidFill>
                  <a:srgbClr val="171717"/>
                </a:solidFill>
                <a:effectLst/>
                <a:latin typeface="Segoe UI" panose="020B0502040204020203" pitchFamily="34" charset="0"/>
              </a:rPr>
              <a:t> </a:t>
            </a:r>
            <a:r>
              <a:rPr lang="pl-PL" dirty="0">
                <a:solidFill>
                  <a:srgbClr val="171717"/>
                </a:solidFill>
                <a:latin typeface="Segoe UI" panose="020B0502040204020203" pitchFamily="34" charset="0"/>
              </a:rPr>
              <a:t>hasła</a:t>
            </a:r>
          </a:p>
          <a:p>
            <a:pPr lvl="1"/>
            <a:r>
              <a:rPr lang="pl-PL" dirty="0">
                <a:solidFill>
                  <a:srgbClr val="171717"/>
                </a:solidFill>
                <a:latin typeface="Segoe UI" panose="020B0502040204020203" pitchFamily="34" charset="0"/>
              </a:rPr>
              <a:t>Łatwiejsze usuwanie z organizacji</a:t>
            </a:r>
          </a:p>
          <a:p>
            <a:pPr lvl="1"/>
            <a:r>
              <a:rPr lang="pl-PL" dirty="0">
                <a:solidFill>
                  <a:srgbClr val="171717"/>
                </a:solidFill>
                <a:latin typeface="Segoe UI" panose="020B0502040204020203" pitchFamily="34" charset="0"/>
              </a:rPr>
              <a:t>Łatwiejsze modyfikowanie uprawnień</a:t>
            </a:r>
          </a:p>
          <a:p>
            <a:pPr lvl="1"/>
            <a:r>
              <a:rPr lang="pl-PL" dirty="0">
                <a:solidFill>
                  <a:srgbClr val="171717"/>
                </a:solidFill>
                <a:latin typeface="Segoe UI" panose="020B0502040204020203" pitchFamily="34" charset="0"/>
              </a:rPr>
              <a:t>Dodawanie MFA</a:t>
            </a:r>
            <a:endParaRPr lang="pl-PL" b="0" i="0" dirty="0">
              <a:solidFill>
                <a:srgbClr val="171717"/>
              </a:solidFill>
              <a:effectLst/>
              <a:latin typeface="Segoe UI" panose="020B0502040204020203" pitchFamily="34" charset="0"/>
            </a:endParaRPr>
          </a:p>
          <a:p>
            <a:endParaRPr lang="pl-PL" dirty="0"/>
          </a:p>
        </p:txBody>
      </p:sp>
      <p:pic>
        <p:nvPicPr>
          <p:cNvPr id="23554" name="Picture 2" descr="Increasing Security in Memsource with Single Sign-on | Memsource">
            <a:extLst>
              <a:ext uri="{FF2B5EF4-FFF2-40B4-BE49-F238E27FC236}">
                <a16:creationId xmlns:a16="http://schemas.microsoft.com/office/drawing/2014/main" id="{85604B8F-685B-4E44-9AD6-E99F043B5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11365"/>
            <a:ext cx="4603589" cy="258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764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D71D-C98A-41A3-A510-705F20250839}"/>
              </a:ext>
            </a:extLst>
          </p:cNvPr>
          <p:cNvSpPr>
            <a:spLocks noGrp="1"/>
          </p:cNvSpPr>
          <p:nvPr>
            <p:ph type="title"/>
          </p:nvPr>
        </p:nvSpPr>
        <p:spPr/>
        <p:txBody>
          <a:bodyPr>
            <a:normAutofit fontScale="90000"/>
          </a:bodyPr>
          <a:lstStyle/>
          <a:p>
            <a:r>
              <a:rPr lang="pl-PL" dirty="0" err="1"/>
              <a:t>Azure</a:t>
            </a:r>
            <a:r>
              <a:rPr lang="pl-PL" dirty="0"/>
              <a:t> </a:t>
            </a:r>
            <a:r>
              <a:rPr lang="pl-PL" dirty="0" err="1"/>
              <a:t>Governance</a:t>
            </a:r>
            <a:r>
              <a:rPr lang="pl-PL" dirty="0"/>
              <a:t> </a:t>
            </a:r>
            <a:r>
              <a:rPr lang="pl-PL" dirty="0" err="1"/>
              <a:t>Features</a:t>
            </a:r>
            <a:endParaRPr lang="pl-PL" dirty="0"/>
          </a:p>
        </p:txBody>
      </p:sp>
      <p:sp>
        <p:nvSpPr>
          <p:cNvPr id="3" name="Text Placeholder 2">
            <a:extLst>
              <a:ext uri="{FF2B5EF4-FFF2-40B4-BE49-F238E27FC236}">
                <a16:creationId xmlns:a16="http://schemas.microsoft.com/office/drawing/2014/main" id="{95A9AE80-FEF0-4862-94F2-882F826C199E}"/>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421232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5F43A567-9D5F-4ABA-AE51-C2743E95C977}"/>
              </a:ext>
            </a:extLst>
          </p:cNvPr>
          <p:cNvSpPr/>
          <p:nvPr/>
        </p:nvSpPr>
        <p:spPr>
          <a:xfrm>
            <a:off x="822121" y="1761688"/>
            <a:ext cx="10368793" cy="4453718"/>
          </a:xfrm>
          <a:prstGeom prst="roundRect">
            <a:avLst>
              <a:gd name="adj" fmla="val 191"/>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2" name="Title 1">
            <a:extLst>
              <a:ext uri="{FF2B5EF4-FFF2-40B4-BE49-F238E27FC236}">
                <a16:creationId xmlns:a16="http://schemas.microsoft.com/office/drawing/2014/main" id="{6C117CD5-85EF-4F00-AE68-315731AAB623}"/>
              </a:ext>
            </a:extLst>
          </p:cNvPr>
          <p:cNvSpPr>
            <a:spLocks noGrp="1"/>
          </p:cNvSpPr>
          <p:nvPr>
            <p:ph type="title"/>
          </p:nvPr>
        </p:nvSpPr>
        <p:spPr/>
        <p:txBody>
          <a:bodyPr/>
          <a:lstStyle/>
          <a:p>
            <a:r>
              <a:rPr lang="pl-PL" dirty="0"/>
              <a:t>Plan</a:t>
            </a:r>
          </a:p>
        </p:txBody>
      </p:sp>
      <p:sp>
        <p:nvSpPr>
          <p:cNvPr id="3" name="Content Placeholder 2">
            <a:extLst>
              <a:ext uri="{FF2B5EF4-FFF2-40B4-BE49-F238E27FC236}">
                <a16:creationId xmlns:a16="http://schemas.microsoft.com/office/drawing/2014/main" id="{CFBE3936-6A48-4A8F-99FD-BE7A56564216}"/>
              </a:ext>
            </a:extLst>
          </p:cNvPr>
          <p:cNvSpPr>
            <a:spLocks noGrp="1"/>
          </p:cNvSpPr>
          <p:nvPr>
            <p:ph idx="1"/>
          </p:nvPr>
        </p:nvSpPr>
        <p:spPr/>
        <p:txBody>
          <a:bodyPr>
            <a:normAutofit/>
          </a:bodyPr>
          <a:lstStyle/>
          <a:p>
            <a:r>
              <a:rPr lang="en-US" b="1" dirty="0"/>
              <a:t>Describe identity, governance, privacy, and compliance features (20- 25%)</a:t>
            </a:r>
            <a:r>
              <a:rPr lang="en-US" dirty="0"/>
              <a:t> </a:t>
            </a:r>
            <a:endParaRPr lang="pl-PL" dirty="0"/>
          </a:p>
          <a:p>
            <a:pPr lvl="1"/>
            <a:r>
              <a:rPr lang="en-US" dirty="0"/>
              <a:t>Describe Azure governance features </a:t>
            </a:r>
            <a:endParaRPr lang="pl-PL" dirty="0"/>
          </a:p>
          <a:p>
            <a:pPr lvl="2"/>
            <a:r>
              <a:rPr lang="en-US" dirty="0"/>
              <a:t>describe the functionality and usage of Role-Based Access Control (RBAC) </a:t>
            </a:r>
            <a:endParaRPr lang="pl-PL" dirty="0"/>
          </a:p>
          <a:p>
            <a:pPr lvl="2"/>
            <a:r>
              <a:rPr lang="en-US" dirty="0"/>
              <a:t>describe the functionality and usage of resource </a:t>
            </a:r>
            <a:endParaRPr lang="pl-PL" dirty="0"/>
          </a:p>
          <a:p>
            <a:pPr lvl="2"/>
            <a:r>
              <a:rPr lang="en-US" dirty="0"/>
              <a:t>describe the functionality and usage of tags </a:t>
            </a:r>
            <a:endParaRPr lang="pl-PL" dirty="0"/>
          </a:p>
          <a:p>
            <a:pPr lvl="2"/>
            <a:r>
              <a:rPr lang="en-US" dirty="0"/>
              <a:t>describe the functionality and usage of Azure Policy </a:t>
            </a:r>
            <a:endParaRPr lang="pl-PL" dirty="0"/>
          </a:p>
          <a:p>
            <a:pPr lvl="2"/>
            <a:r>
              <a:rPr lang="en-US" dirty="0"/>
              <a:t>describe the functionality and usage of Azure Blueprints </a:t>
            </a:r>
            <a:endParaRPr lang="pl-PL" dirty="0"/>
          </a:p>
          <a:p>
            <a:pPr lvl="2"/>
            <a:r>
              <a:rPr lang="en-US" dirty="0"/>
              <a:t>describe the Cloud Adoption Framework for Azure</a:t>
            </a:r>
            <a:endParaRPr lang="pl-PL" dirty="0"/>
          </a:p>
        </p:txBody>
      </p:sp>
    </p:spTree>
    <p:extLst>
      <p:ext uri="{BB962C8B-B14F-4D97-AF65-F5344CB8AC3E}">
        <p14:creationId xmlns:p14="http://schemas.microsoft.com/office/powerpoint/2010/main" val="314618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C983-A9D9-4E1A-AAB0-1E39A0F7B6C2}"/>
              </a:ext>
            </a:extLst>
          </p:cNvPr>
          <p:cNvSpPr>
            <a:spLocks noGrp="1"/>
          </p:cNvSpPr>
          <p:nvPr>
            <p:ph type="title"/>
          </p:nvPr>
        </p:nvSpPr>
        <p:spPr/>
        <p:txBody>
          <a:bodyPr/>
          <a:lstStyle/>
          <a:p>
            <a:r>
              <a:rPr lang="en-US" dirty="0"/>
              <a:t>Role-Based Access Control (RBAC)</a:t>
            </a:r>
            <a:endParaRPr lang="pl-PL" dirty="0"/>
          </a:p>
        </p:txBody>
      </p:sp>
      <p:sp>
        <p:nvSpPr>
          <p:cNvPr id="3" name="Content Placeholder 2">
            <a:extLst>
              <a:ext uri="{FF2B5EF4-FFF2-40B4-BE49-F238E27FC236}">
                <a16:creationId xmlns:a16="http://schemas.microsoft.com/office/drawing/2014/main" id="{1F3A80E6-3716-494A-9C16-86A1C8F107EC}"/>
              </a:ext>
            </a:extLst>
          </p:cNvPr>
          <p:cNvSpPr>
            <a:spLocks noGrp="1"/>
          </p:cNvSpPr>
          <p:nvPr>
            <p:ph idx="1"/>
          </p:nvPr>
        </p:nvSpPr>
        <p:spPr>
          <a:xfrm>
            <a:off x="1066800" y="2103120"/>
            <a:ext cx="5029200" cy="3849624"/>
          </a:xfrm>
        </p:spPr>
        <p:txBody>
          <a:bodyPr/>
          <a:lstStyle/>
          <a:p>
            <a:r>
              <a:rPr lang="pl-PL" b="0" i="0" dirty="0">
                <a:solidFill>
                  <a:srgbClr val="171717"/>
                </a:solidFill>
                <a:effectLst/>
                <a:latin typeface="Segoe UI" panose="020B0502040204020203" pitchFamily="34" charset="0"/>
              </a:rPr>
              <a:t>Kontrola dostępu oparta na rolach jest stosowana do </a:t>
            </a:r>
            <a:r>
              <a:rPr lang="pl-PL" b="0" i="1" dirty="0">
                <a:solidFill>
                  <a:srgbClr val="171717"/>
                </a:solidFill>
                <a:effectLst/>
                <a:latin typeface="Segoe UI" panose="020B0502040204020203" pitchFamily="34" charset="0"/>
              </a:rPr>
              <a:t>zakresu</a:t>
            </a:r>
            <a:r>
              <a:rPr lang="pl-PL" b="0" i="0" dirty="0">
                <a:solidFill>
                  <a:srgbClr val="171717"/>
                </a:solidFill>
                <a:effectLst/>
                <a:latin typeface="Segoe UI" panose="020B0502040204020203" pitchFamily="34" charset="0"/>
              </a:rPr>
              <a:t>, który jest zasobem lub zestawem zasobów, do którego odnosi się ten dostęp.</a:t>
            </a:r>
          </a:p>
          <a:p>
            <a:pPr algn="l"/>
            <a:r>
              <a:rPr lang="pl-PL" b="0" i="0" dirty="0">
                <a:solidFill>
                  <a:srgbClr val="171717"/>
                </a:solidFill>
                <a:effectLst/>
                <a:latin typeface="Segoe UI" panose="020B0502040204020203" pitchFamily="34" charset="0"/>
              </a:rPr>
              <a:t>Zakresy obejmują następujące elementy:</a:t>
            </a:r>
          </a:p>
          <a:p>
            <a:pPr lvl="1">
              <a:buFont typeface="Arial" panose="020B0604020202020204" pitchFamily="34" charset="0"/>
              <a:buChar char="•"/>
            </a:pPr>
            <a:r>
              <a:rPr lang="pl-PL" b="0" i="0" dirty="0">
                <a:solidFill>
                  <a:srgbClr val="171717"/>
                </a:solidFill>
                <a:effectLst/>
                <a:latin typeface="Segoe UI" panose="020B0502040204020203" pitchFamily="34" charset="0"/>
              </a:rPr>
              <a:t>Grupa zarządzania (kolekcja wielu subskrypcji).</a:t>
            </a:r>
          </a:p>
          <a:p>
            <a:pPr lvl="1">
              <a:buFont typeface="Arial" panose="020B0604020202020204" pitchFamily="34" charset="0"/>
              <a:buChar char="•"/>
            </a:pPr>
            <a:r>
              <a:rPr lang="pl-PL" b="0" i="0" dirty="0">
                <a:solidFill>
                  <a:srgbClr val="171717"/>
                </a:solidFill>
                <a:effectLst/>
                <a:latin typeface="Segoe UI" panose="020B0502040204020203" pitchFamily="34" charset="0"/>
              </a:rPr>
              <a:t>Pojedyncza subskrypcja.</a:t>
            </a:r>
          </a:p>
          <a:p>
            <a:pPr lvl="1">
              <a:buFont typeface="Arial" panose="020B0604020202020204" pitchFamily="34" charset="0"/>
              <a:buChar char="•"/>
            </a:pPr>
            <a:r>
              <a:rPr lang="pl-PL" b="0" i="0" dirty="0">
                <a:solidFill>
                  <a:srgbClr val="171717"/>
                </a:solidFill>
                <a:effectLst/>
                <a:latin typeface="Segoe UI" panose="020B0502040204020203" pitchFamily="34" charset="0"/>
              </a:rPr>
              <a:t>Grupa zasobów.</a:t>
            </a:r>
          </a:p>
          <a:p>
            <a:pPr lvl="1">
              <a:buFont typeface="Arial" panose="020B0604020202020204" pitchFamily="34" charset="0"/>
              <a:buChar char="•"/>
            </a:pPr>
            <a:r>
              <a:rPr lang="pl-PL" b="0" i="0" dirty="0">
                <a:solidFill>
                  <a:srgbClr val="171717"/>
                </a:solidFill>
                <a:effectLst/>
                <a:latin typeface="Segoe UI" panose="020B0502040204020203" pitchFamily="34" charset="0"/>
              </a:rPr>
              <a:t>Pojedynczy zasób.</a:t>
            </a:r>
          </a:p>
          <a:p>
            <a:endParaRPr lang="pl-PL" dirty="0"/>
          </a:p>
        </p:txBody>
      </p:sp>
      <p:pic>
        <p:nvPicPr>
          <p:cNvPr id="11266" name="Picture 2" descr="Diagram przedstawiający zakresy wzdłuż osi Y i role wzdłuż osi X. Kombinacje ról i zakresów są mapowane na określony rodzaj użytkownika lub konta, na przykład obserwator lub administrator.">
            <a:extLst>
              <a:ext uri="{FF2B5EF4-FFF2-40B4-BE49-F238E27FC236}">
                <a16:creationId xmlns:a16="http://schemas.microsoft.com/office/drawing/2014/main" id="{FB96FBDE-2F33-4B3C-B675-769B0C537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756344"/>
            <a:ext cx="46482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14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D71D-C98A-41A3-A510-705F20250839}"/>
              </a:ext>
            </a:extLst>
          </p:cNvPr>
          <p:cNvSpPr>
            <a:spLocks noGrp="1"/>
          </p:cNvSpPr>
          <p:nvPr>
            <p:ph type="title"/>
          </p:nvPr>
        </p:nvSpPr>
        <p:spPr/>
        <p:txBody>
          <a:bodyPr/>
          <a:lstStyle/>
          <a:p>
            <a:r>
              <a:rPr lang="pl-PL" dirty="0"/>
              <a:t>Network Security</a:t>
            </a:r>
          </a:p>
        </p:txBody>
      </p:sp>
      <p:sp>
        <p:nvSpPr>
          <p:cNvPr id="3" name="Text Placeholder 2">
            <a:extLst>
              <a:ext uri="{FF2B5EF4-FFF2-40B4-BE49-F238E27FC236}">
                <a16:creationId xmlns:a16="http://schemas.microsoft.com/office/drawing/2014/main" id="{95A9AE80-FEF0-4862-94F2-882F826C199E}"/>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3274576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8BED-3E01-43F3-A45D-75AE67E63201}"/>
              </a:ext>
            </a:extLst>
          </p:cNvPr>
          <p:cNvSpPr>
            <a:spLocks noGrp="1"/>
          </p:cNvSpPr>
          <p:nvPr>
            <p:ph type="title"/>
          </p:nvPr>
        </p:nvSpPr>
        <p:spPr/>
        <p:txBody>
          <a:bodyPr/>
          <a:lstStyle/>
          <a:p>
            <a:r>
              <a:rPr lang="pl-PL" dirty="0"/>
              <a:t>R</a:t>
            </a:r>
            <a:r>
              <a:rPr lang="en-US" dirty="0" err="1"/>
              <a:t>esource</a:t>
            </a:r>
            <a:endParaRPr lang="pl-PL" dirty="0"/>
          </a:p>
        </p:txBody>
      </p:sp>
      <p:sp>
        <p:nvSpPr>
          <p:cNvPr id="3" name="Content Placeholder 2">
            <a:extLst>
              <a:ext uri="{FF2B5EF4-FFF2-40B4-BE49-F238E27FC236}">
                <a16:creationId xmlns:a16="http://schemas.microsoft.com/office/drawing/2014/main" id="{608FA0F3-20D3-485E-9020-45B300DA233E}"/>
              </a:ext>
            </a:extLst>
          </p:cNvPr>
          <p:cNvSpPr>
            <a:spLocks noGrp="1"/>
          </p:cNvSpPr>
          <p:nvPr>
            <p:ph idx="1"/>
          </p:nvPr>
        </p:nvSpPr>
        <p:spPr>
          <a:xfrm>
            <a:off x="1066800" y="2103120"/>
            <a:ext cx="5029200" cy="3849624"/>
          </a:xfrm>
        </p:spPr>
        <p:txBody>
          <a:bodyPr/>
          <a:lstStyle/>
          <a:p>
            <a:r>
              <a:rPr lang="pl-PL" dirty="0"/>
              <a:t>Zasób zarządzany przez </a:t>
            </a:r>
            <a:r>
              <a:rPr lang="pl-PL" dirty="0" err="1"/>
              <a:t>Azure</a:t>
            </a:r>
            <a:endParaRPr lang="pl-PL" dirty="0"/>
          </a:p>
          <a:p>
            <a:r>
              <a:rPr lang="pl-PL" dirty="0"/>
              <a:t>Każdy zasób musi przynależeć do jednej i tylko jednej Resource </a:t>
            </a:r>
            <a:r>
              <a:rPr lang="pl-PL" dirty="0" err="1"/>
              <a:t>Group</a:t>
            </a:r>
            <a:endParaRPr lang="pl-PL" dirty="0"/>
          </a:p>
          <a:p>
            <a:r>
              <a:rPr lang="pl-PL" dirty="0"/>
              <a:t>Zasobem (Resource) jest np. wirtualna maszyna, wirtualna sieć albo </a:t>
            </a:r>
            <a:r>
              <a:rPr lang="pl-PL" dirty="0" err="1"/>
              <a:t>storage</a:t>
            </a:r>
            <a:r>
              <a:rPr lang="pl-PL" dirty="0"/>
              <a:t> </a:t>
            </a:r>
            <a:r>
              <a:rPr lang="pl-PL" dirty="0" err="1"/>
              <a:t>account</a:t>
            </a:r>
            <a:endParaRPr lang="pl-PL" dirty="0"/>
          </a:p>
        </p:txBody>
      </p:sp>
      <p:pic>
        <p:nvPicPr>
          <p:cNvPr id="13316" name="Picture 4" descr="Diagram of a resource group containing a resource">
            <a:extLst>
              <a:ext uri="{FF2B5EF4-FFF2-40B4-BE49-F238E27FC236}">
                <a16:creationId xmlns:a16="http://schemas.microsoft.com/office/drawing/2014/main" id="{FC906CCD-33DE-4142-A7C0-7DD76562D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004" y="2200813"/>
            <a:ext cx="4914550" cy="365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680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852B8-8BE4-46F4-BABD-23FE3226530F}"/>
              </a:ext>
            </a:extLst>
          </p:cNvPr>
          <p:cNvSpPr>
            <a:spLocks noGrp="1"/>
          </p:cNvSpPr>
          <p:nvPr>
            <p:ph type="title"/>
          </p:nvPr>
        </p:nvSpPr>
        <p:spPr/>
        <p:txBody>
          <a:bodyPr/>
          <a:lstStyle/>
          <a:p>
            <a:r>
              <a:rPr lang="pl-PL" dirty="0" err="1"/>
              <a:t>Tags</a:t>
            </a:r>
            <a:endParaRPr lang="pl-PL" dirty="0"/>
          </a:p>
        </p:txBody>
      </p:sp>
      <p:sp>
        <p:nvSpPr>
          <p:cNvPr id="3" name="Content Placeholder 2">
            <a:extLst>
              <a:ext uri="{FF2B5EF4-FFF2-40B4-BE49-F238E27FC236}">
                <a16:creationId xmlns:a16="http://schemas.microsoft.com/office/drawing/2014/main" id="{8A2E36C5-E62D-4BA7-928B-4A4932719B78}"/>
              </a:ext>
            </a:extLst>
          </p:cNvPr>
          <p:cNvSpPr>
            <a:spLocks noGrp="1"/>
          </p:cNvSpPr>
          <p:nvPr>
            <p:ph idx="1"/>
          </p:nvPr>
        </p:nvSpPr>
        <p:spPr/>
        <p:txBody>
          <a:bodyPr>
            <a:normAutofit fontScale="92500" lnSpcReduction="10000"/>
          </a:bodyPr>
          <a:lstStyle/>
          <a:p>
            <a:pPr algn="l"/>
            <a:r>
              <a:rPr lang="pl-PL" b="0" i="0" dirty="0" err="1">
                <a:solidFill>
                  <a:srgbClr val="171717"/>
                </a:solidFill>
                <a:effectLst/>
                <a:latin typeface="Segoe UI" panose="020B0502040204020203" pitchFamily="34" charset="0"/>
              </a:rPr>
              <a:t>Tagi</a:t>
            </a:r>
            <a:r>
              <a:rPr lang="pl-PL" b="0" i="0" dirty="0">
                <a:solidFill>
                  <a:srgbClr val="171717"/>
                </a:solidFill>
                <a:effectLst/>
                <a:latin typeface="Segoe UI" panose="020B0502040204020203" pitchFamily="34" charset="0"/>
              </a:rPr>
              <a:t> zawierają dodatkowe informacje, czyli metadane, dotyczące Twoich zasobów. Te metadane są przydatne w następujących przypadkach:</a:t>
            </a:r>
          </a:p>
          <a:p>
            <a:pPr lvl="1">
              <a:buFont typeface="Arial" panose="020B0604020202020204" pitchFamily="34" charset="0"/>
              <a:buChar char="•"/>
            </a:pPr>
            <a:r>
              <a:rPr lang="pl-PL" b="1" i="0" dirty="0">
                <a:solidFill>
                  <a:srgbClr val="171717"/>
                </a:solidFill>
                <a:effectLst/>
                <a:latin typeface="Segoe UI" panose="020B0502040204020203" pitchFamily="34" charset="0"/>
              </a:rPr>
              <a:t>Zarządzanie zasobami</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err="1">
                <a:solidFill>
                  <a:srgbClr val="171717"/>
                </a:solidFill>
                <a:effectLst/>
                <a:latin typeface="Segoe UI" panose="020B0502040204020203" pitchFamily="34" charset="0"/>
              </a:rPr>
              <a:t>Tagi</a:t>
            </a:r>
            <a:r>
              <a:rPr lang="pl-PL" b="0" i="0" dirty="0">
                <a:solidFill>
                  <a:srgbClr val="171717"/>
                </a:solidFill>
                <a:effectLst/>
                <a:latin typeface="Segoe UI" panose="020B0502040204020203" pitchFamily="34" charset="0"/>
              </a:rPr>
              <a:t> umożliwiają lokalizowanie zasobów skojarzonych z określonymi obciążeniami, środowiskami, jednostkami biznesowymi i właścicielami oraz wykonywanie na nich operacji.</a:t>
            </a:r>
          </a:p>
          <a:p>
            <a:pPr lvl="1">
              <a:buFont typeface="Arial" panose="020B0604020202020204" pitchFamily="34" charset="0"/>
              <a:buChar char="•"/>
            </a:pPr>
            <a:r>
              <a:rPr lang="pl-PL" b="1" i="0" dirty="0">
                <a:solidFill>
                  <a:srgbClr val="171717"/>
                </a:solidFill>
                <a:effectLst/>
                <a:latin typeface="Segoe UI" panose="020B0502040204020203" pitchFamily="34" charset="0"/>
              </a:rPr>
              <a:t>Zarządzanie kosztami i ich optymalizacja</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err="1">
                <a:solidFill>
                  <a:srgbClr val="171717"/>
                </a:solidFill>
                <a:effectLst/>
                <a:latin typeface="Segoe UI" panose="020B0502040204020203" pitchFamily="34" charset="0"/>
              </a:rPr>
              <a:t>Tagi</a:t>
            </a:r>
            <a:r>
              <a:rPr lang="pl-PL" b="0" i="0" dirty="0">
                <a:solidFill>
                  <a:srgbClr val="171717"/>
                </a:solidFill>
                <a:effectLst/>
                <a:latin typeface="Segoe UI" panose="020B0502040204020203" pitchFamily="34" charset="0"/>
              </a:rPr>
              <a:t> umożliwiają grupowanie zasobów w taki sposób, aby można było raportować koszty, przydzielać wewnętrzne centra kosztów, śledzić budżety i prognozować koszt szacowany.</a:t>
            </a:r>
          </a:p>
          <a:p>
            <a:pPr lvl="1">
              <a:buFont typeface="Arial" panose="020B0604020202020204" pitchFamily="34" charset="0"/>
              <a:buChar char="•"/>
            </a:pPr>
            <a:r>
              <a:rPr lang="pl-PL" b="1" i="0" dirty="0">
                <a:solidFill>
                  <a:srgbClr val="171717"/>
                </a:solidFill>
                <a:effectLst/>
                <a:latin typeface="Segoe UI" panose="020B0502040204020203" pitchFamily="34" charset="0"/>
              </a:rPr>
              <a:t>Zarządzanie operacyjne</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err="1">
                <a:solidFill>
                  <a:srgbClr val="171717"/>
                </a:solidFill>
                <a:effectLst/>
                <a:latin typeface="Segoe UI" panose="020B0502040204020203" pitchFamily="34" charset="0"/>
              </a:rPr>
              <a:t>Tagi</a:t>
            </a:r>
            <a:r>
              <a:rPr lang="pl-PL" b="0" i="0" dirty="0">
                <a:solidFill>
                  <a:srgbClr val="171717"/>
                </a:solidFill>
                <a:effectLst/>
                <a:latin typeface="Segoe UI" panose="020B0502040204020203" pitchFamily="34" charset="0"/>
              </a:rPr>
              <a:t> umożliwiają grupowanie zasobów w zależności od tego, jak krytyczna jest ich dostępność dla działalności firmy. Grupowanie pomaga w formułowaniu umów dotyczących poziomu usług (SLA). Umowa SLA jest gwarancją czasu pracy lub wydajności między Tobą i użytkownikami.</a:t>
            </a:r>
          </a:p>
          <a:p>
            <a:pPr lvl="1">
              <a:buFont typeface="Arial" panose="020B0604020202020204" pitchFamily="34" charset="0"/>
              <a:buChar char="•"/>
            </a:pPr>
            <a:r>
              <a:rPr lang="pl-PL" b="1" i="0" dirty="0">
                <a:solidFill>
                  <a:srgbClr val="171717"/>
                </a:solidFill>
                <a:effectLst/>
                <a:latin typeface="Segoe UI" panose="020B0502040204020203" pitchFamily="34" charset="0"/>
              </a:rPr>
              <a:t>Zabezpieczenia</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err="1">
                <a:solidFill>
                  <a:srgbClr val="171717"/>
                </a:solidFill>
                <a:effectLst/>
                <a:latin typeface="Segoe UI" panose="020B0502040204020203" pitchFamily="34" charset="0"/>
              </a:rPr>
              <a:t>Tagi</a:t>
            </a:r>
            <a:r>
              <a:rPr lang="pl-PL" b="0" i="0" dirty="0">
                <a:solidFill>
                  <a:srgbClr val="171717"/>
                </a:solidFill>
                <a:effectLst/>
                <a:latin typeface="Segoe UI" panose="020B0502040204020203" pitchFamily="34" charset="0"/>
              </a:rPr>
              <a:t> umożliwiają klasyfikowanie danych według poziomu zabezpieczeń, np. </a:t>
            </a:r>
            <a:r>
              <a:rPr lang="pl-PL" b="0" i="1" dirty="0">
                <a:solidFill>
                  <a:srgbClr val="171717"/>
                </a:solidFill>
                <a:effectLst/>
                <a:latin typeface="Segoe UI" panose="020B0502040204020203" pitchFamily="34" charset="0"/>
              </a:rPr>
              <a:t>publiczne</a:t>
            </a:r>
            <a:r>
              <a:rPr lang="pl-PL" b="0" i="0" dirty="0">
                <a:solidFill>
                  <a:srgbClr val="171717"/>
                </a:solidFill>
                <a:effectLst/>
                <a:latin typeface="Segoe UI" panose="020B0502040204020203" pitchFamily="34" charset="0"/>
              </a:rPr>
              <a:t> lub </a:t>
            </a:r>
            <a:r>
              <a:rPr lang="pl-PL" b="0" i="1" dirty="0">
                <a:solidFill>
                  <a:srgbClr val="171717"/>
                </a:solidFill>
                <a:effectLst/>
                <a:latin typeface="Segoe UI" panose="020B0502040204020203" pitchFamily="34" charset="0"/>
              </a:rPr>
              <a:t>poufne</a:t>
            </a:r>
            <a:r>
              <a:rPr lang="pl-PL" b="0" i="0" dirty="0">
                <a:solidFill>
                  <a:srgbClr val="171717"/>
                </a:solidFill>
                <a:effectLst/>
                <a:latin typeface="Segoe UI" panose="020B0502040204020203" pitchFamily="34" charset="0"/>
              </a:rPr>
              <a:t>.</a:t>
            </a:r>
          </a:p>
          <a:p>
            <a:pPr lvl="1">
              <a:buFont typeface="Arial" panose="020B0604020202020204" pitchFamily="34" charset="0"/>
              <a:buChar char="•"/>
            </a:pPr>
            <a:r>
              <a:rPr lang="pl-PL" b="1" i="0" dirty="0">
                <a:solidFill>
                  <a:srgbClr val="171717"/>
                </a:solidFill>
                <a:effectLst/>
                <a:latin typeface="Segoe UI" panose="020B0502040204020203" pitchFamily="34" charset="0"/>
              </a:rPr>
              <a:t>Ład i zgodność z przepisami</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err="1">
                <a:solidFill>
                  <a:srgbClr val="171717"/>
                </a:solidFill>
                <a:effectLst/>
                <a:latin typeface="Segoe UI" panose="020B0502040204020203" pitchFamily="34" charset="0"/>
              </a:rPr>
              <a:t>Tagi</a:t>
            </a:r>
            <a:r>
              <a:rPr lang="pl-PL" b="0" i="0" dirty="0">
                <a:solidFill>
                  <a:srgbClr val="171717"/>
                </a:solidFill>
                <a:effectLst/>
                <a:latin typeface="Segoe UI" panose="020B0502040204020203" pitchFamily="34" charset="0"/>
              </a:rPr>
              <a:t> umożliwiają identyfikowanie zasobów, które są zgodne z wymaganiami dotyczącymi ładu lub przepisami, takimi jak standard ISO 27001.</a:t>
            </a:r>
          </a:p>
          <a:p>
            <a:pPr lvl="1">
              <a:buFont typeface="Arial" panose="020B0604020202020204" pitchFamily="34" charset="0"/>
              <a:buChar char="•"/>
            </a:pPr>
            <a:r>
              <a:rPr lang="pl-PL" b="1" i="0" dirty="0">
                <a:solidFill>
                  <a:srgbClr val="171717"/>
                </a:solidFill>
                <a:effectLst/>
                <a:latin typeface="Segoe UI" panose="020B0502040204020203" pitchFamily="34" charset="0"/>
              </a:rPr>
              <a:t>Optymalizacja i automatyzacja obciążeń</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err="1">
                <a:solidFill>
                  <a:srgbClr val="171717"/>
                </a:solidFill>
                <a:effectLst/>
                <a:latin typeface="Segoe UI" panose="020B0502040204020203" pitchFamily="34" charset="0"/>
              </a:rPr>
              <a:t>Tagi</a:t>
            </a:r>
            <a:r>
              <a:rPr lang="pl-PL" b="0" i="0" dirty="0">
                <a:solidFill>
                  <a:srgbClr val="171717"/>
                </a:solidFill>
                <a:effectLst/>
                <a:latin typeface="Segoe UI" panose="020B0502040204020203" pitchFamily="34" charset="0"/>
              </a:rPr>
              <a:t> ułatwiają wizualizację wszystkich zasobów, które uczestniczą w złożonych wdrożeniach. </a:t>
            </a:r>
          </a:p>
          <a:p>
            <a:endParaRPr lang="pl-PL" dirty="0"/>
          </a:p>
        </p:txBody>
      </p:sp>
    </p:spTree>
    <p:extLst>
      <p:ext uri="{BB962C8B-B14F-4D97-AF65-F5344CB8AC3E}">
        <p14:creationId xmlns:p14="http://schemas.microsoft.com/office/powerpoint/2010/main" val="3825037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511-F41E-44E2-81B9-1D8B1705C8EE}"/>
              </a:ext>
            </a:extLst>
          </p:cNvPr>
          <p:cNvSpPr>
            <a:spLocks noGrp="1"/>
          </p:cNvSpPr>
          <p:nvPr>
            <p:ph type="title"/>
          </p:nvPr>
        </p:nvSpPr>
        <p:spPr/>
        <p:txBody>
          <a:bodyPr/>
          <a:lstStyle/>
          <a:p>
            <a:r>
              <a:rPr lang="en-US" dirty="0"/>
              <a:t>Azure Policy</a:t>
            </a:r>
            <a:endParaRPr lang="pl-PL" dirty="0"/>
          </a:p>
        </p:txBody>
      </p:sp>
      <p:sp>
        <p:nvSpPr>
          <p:cNvPr id="3" name="Content Placeholder 2">
            <a:extLst>
              <a:ext uri="{FF2B5EF4-FFF2-40B4-BE49-F238E27FC236}">
                <a16:creationId xmlns:a16="http://schemas.microsoft.com/office/drawing/2014/main" id="{5669116F-EE4B-464A-A2EC-E73A25A402EA}"/>
              </a:ext>
            </a:extLst>
          </p:cNvPr>
          <p:cNvSpPr>
            <a:spLocks noGrp="1"/>
          </p:cNvSpPr>
          <p:nvPr>
            <p:ph idx="1"/>
          </p:nvPr>
        </p:nvSpPr>
        <p:spPr/>
        <p:txBody>
          <a:bodyPr>
            <a:normAutofit/>
          </a:bodyPr>
          <a:lstStyle/>
          <a:p>
            <a:pPr algn="l"/>
            <a:r>
              <a:rPr lang="pl-PL" b="0" i="0" dirty="0">
                <a:solidFill>
                  <a:srgbClr val="171717"/>
                </a:solidFill>
                <a:effectLst/>
                <a:latin typeface="Segoe UI" panose="020B0502040204020203" pitchFamily="34" charset="0"/>
              </a:rPr>
              <a:t>Implementacja zasad w usłudze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Policy obejmuje następujące trzy kroki:</a:t>
            </a:r>
          </a:p>
          <a:p>
            <a:pPr lvl="1">
              <a:buFont typeface="+mj-lt"/>
              <a:buAutoNum type="arabicPeriod"/>
            </a:pPr>
            <a:r>
              <a:rPr lang="pl-PL" b="0" i="0" dirty="0">
                <a:solidFill>
                  <a:srgbClr val="171717"/>
                </a:solidFill>
                <a:effectLst/>
                <a:latin typeface="Segoe UI" panose="020B0502040204020203" pitchFamily="34" charset="0"/>
              </a:rPr>
              <a:t>Tworzenie definicji zasad.</a:t>
            </a:r>
          </a:p>
          <a:p>
            <a:pPr lvl="1">
              <a:buFont typeface="+mj-lt"/>
              <a:buAutoNum type="arabicPeriod"/>
            </a:pPr>
            <a:r>
              <a:rPr lang="pl-PL" b="0" i="0" dirty="0">
                <a:solidFill>
                  <a:srgbClr val="171717"/>
                </a:solidFill>
                <a:effectLst/>
                <a:latin typeface="Segoe UI" panose="020B0502040204020203" pitchFamily="34" charset="0"/>
              </a:rPr>
              <a:t>Przypisanie definicji do zasobów.</a:t>
            </a:r>
          </a:p>
          <a:p>
            <a:pPr lvl="1">
              <a:buFont typeface="+mj-lt"/>
              <a:buAutoNum type="arabicPeriod"/>
            </a:pPr>
            <a:r>
              <a:rPr lang="pl-PL" b="0" i="0" dirty="0">
                <a:solidFill>
                  <a:srgbClr val="171717"/>
                </a:solidFill>
                <a:effectLst/>
                <a:latin typeface="Segoe UI" panose="020B0502040204020203" pitchFamily="34" charset="0"/>
              </a:rPr>
              <a:t>Przejrzenie wyników oceny.</a:t>
            </a:r>
          </a:p>
          <a:p>
            <a:endParaRPr lang="pl-PL" dirty="0"/>
          </a:p>
        </p:txBody>
      </p:sp>
    </p:spTree>
    <p:extLst>
      <p:ext uri="{BB962C8B-B14F-4D97-AF65-F5344CB8AC3E}">
        <p14:creationId xmlns:p14="http://schemas.microsoft.com/office/powerpoint/2010/main" val="139804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B59A-A063-4186-A113-CEBCB1B61251}"/>
              </a:ext>
            </a:extLst>
          </p:cNvPr>
          <p:cNvSpPr>
            <a:spLocks noGrp="1"/>
          </p:cNvSpPr>
          <p:nvPr>
            <p:ph type="title"/>
          </p:nvPr>
        </p:nvSpPr>
        <p:spPr/>
        <p:txBody>
          <a:bodyPr/>
          <a:lstStyle/>
          <a:p>
            <a:r>
              <a:rPr lang="pl-PL" dirty="0" err="1"/>
              <a:t>Azure</a:t>
            </a:r>
            <a:r>
              <a:rPr lang="pl-PL" dirty="0"/>
              <a:t> </a:t>
            </a:r>
            <a:r>
              <a:rPr lang="pl-PL" dirty="0" err="1"/>
              <a:t>Initiatives</a:t>
            </a:r>
            <a:endParaRPr lang="pl-PL" dirty="0"/>
          </a:p>
        </p:txBody>
      </p:sp>
      <p:sp>
        <p:nvSpPr>
          <p:cNvPr id="3" name="Content Placeholder 2">
            <a:extLst>
              <a:ext uri="{FF2B5EF4-FFF2-40B4-BE49-F238E27FC236}">
                <a16:creationId xmlns:a16="http://schemas.microsoft.com/office/drawing/2014/main" id="{47E6E3BC-DC37-4F08-8DE1-895279091CD8}"/>
              </a:ext>
            </a:extLst>
          </p:cNvPr>
          <p:cNvSpPr>
            <a:spLocks noGrp="1"/>
          </p:cNvSpPr>
          <p:nvPr>
            <p:ph idx="1"/>
          </p:nvPr>
        </p:nvSpPr>
        <p:spPr/>
        <p:txBody>
          <a:bodyPr>
            <a:normAutofit fontScale="92500" lnSpcReduction="20000"/>
          </a:bodyPr>
          <a:lstStyle/>
          <a:p>
            <a:pPr algn="l"/>
            <a:r>
              <a:rPr lang="pl-PL" b="0" i="0" dirty="0">
                <a:solidFill>
                  <a:srgbClr val="171717"/>
                </a:solidFill>
                <a:effectLst/>
                <a:latin typeface="Segoe UI" panose="020B0502040204020203" pitchFamily="34" charset="0"/>
              </a:rPr>
              <a:t>Inicjatywa usługi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Policy jest sposobem grupowania powiązanych zasad w jeden zestaw. Definicja inicjatywy zawiera wszystkie definicje zasad, aby ułatwić śledzenie stanu zgodności na potrzeby ogólnego celu.</a:t>
            </a:r>
          </a:p>
          <a:p>
            <a:pPr algn="l"/>
            <a:r>
              <a:rPr lang="pl-PL" b="0" i="0" dirty="0">
                <a:solidFill>
                  <a:srgbClr val="171717"/>
                </a:solidFill>
                <a:effectLst/>
                <a:latin typeface="Segoe UI" panose="020B0502040204020203" pitchFamily="34" charset="0"/>
              </a:rPr>
              <a:t>Na przykład usługa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Policy zawiera inicjatywę o nazwie </a:t>
            </a:r>
            <a:r>
              <a:rPr lang="pl-PL" b="1" i="0" dirty="0">
                <a:solidFill>
                  <a:srgbClr val="171717"/>
                </a:solidFill>
                <a:effectLst/>
                <a:latin typeface="Segoe UI" panose="020B0502040204020203" pitchFamily="34" charset="0"/>
              </a:rPr>
              <a:t>Włącz monitorowanie w usłudze </a:t>
            </a:r>
            <a:r>
              <a:rPr lang="pl-PL" b="1" i="0" dirty="0" err="1">
                <a:solidFill>
                  <a:srgbClr val="171717"/>
                </a:solidFill>
                <a:effectLst/>
                <a:latin typeface="Segoe UI" panose="020B0502040204020203" pitchFamily="34" charset="0"/>
              </a:rPr>
              <a:t>Azure</a:t>
            </a:r>
            <a:r>
              <a:rPr lang="pl-PL" b="1" i="0" dirty="0">
                <a:solidFill>
                  <a:srgbClr val="171717"/>
                </a:solidFill>
                <a:effectLst/>
                <a:latin typeface="Segoe UI" panose="020B0502040204020203" pitchFamily="34" charset="0"/>
              </a:rPr>
              <a:t> Security Center</a:t>
            </a:r>
            <a:r>
              <a:rPr lang="pl-PL" b="0" i="0" dirty="0">
                <a:solidFill>
                  <a:srgbClr val="171717"/>
                </a:solidFill>
                <a:effectLst/>
                <a:latin typeface="Segoe UI" panose="020B0502040204020203" pitchFamily="34" charset="0"/>
              </a:rPr>
              <a:t>. Jej celem jest monitorowanie wszystkich dostępnych rekomendacji dotyczących zabezpieczeń dla wszystkich typów zasobów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w usłudze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Security Center.</a:t>
            </a:r>
          </a:p>
          <a:p>
            <a:pPr algn="l"/>
            <a:r>
              <a:rPr lang="pl-PL" b="0" i="0" dirty="0">
                <a:solidFill>
                  <a:srgbClr val="171717"/>
                </a:solidFill>
                <a:effectLst/>
                <a:latin typeface="Segoe UI" panose="020B0502040204020203" pitchFamily="34" charset="0"/>
              </a:rPr>
              <a:t>W ramach tej inicjatywy zawarte są następujące definicje zasad:</a:t>
            </a:r>
          </a:p>
          <a:p>
            <a:pPr lvl="1">
              <a:buFont typeface="Arial" panose="020B0604020202020204" pitchFamily="34" charset="0"/>
              <a:buChar char="•"/>
            </a:pPr>
            <a:r>
              <a:rPr lang="pl-PL" b="1" i="0" dirty="0">
                <a:solidFill>
                  <a:srgbClr val="171717"/>
                </a:solidFill>
                <a:effectLst/>
                <a:latin typeface="Segoe UI" panose="020B0502040204020203" pitchFamily="34" charset="0"/>
              </a:rPr>
              <a:t>Monitoruj nieszyfrowaną bazę danych SQL Database w usłudze Security Center</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a:solidFill>
                  <a:srgbClr val="171717"/>
                </a:solidFill>
                <a:effectLst/>
                <a:latin typeface="Segoe UI" panose="020B0502040204020203" pitchFamily="34" charset="0"/>
              </a:rPr>
              <a:t>Ta zasada monitoruje niezaszyfrowane bazy danych i serwery SQL.</a:t>
            </a:r>
          </a:p>
          <a:p>
            <a:pPr lvl="1">
              <a:buFont typeface="Arial" panose="020B0604020202020204" pitchFamily="34" charset="0"/>
              <a:buChar char="•"/>
            </a:pPr>
            <a:r>
              <a:rPr lang="pl-PL" b="1" i="0" dirty="0">
                <a:solidFill>
                  <a:srgbClr val="171717"/>
                </a:solidFill>
                <a:effectLst/>
                <a:latin typeface="Segoe UI" panose="020B0502040204020203" pitchFamily="34" charset="0"/>
              </a:rPr>
              <a:t>Monitoruj luki w zabezpieczeniach systemu operacyjnego w usłudze Security Center</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a:solidFill>
                  <a:srgbClr val="171717"/>
                </a:solidFill>
                <a:effectLst/>
                <a:latin typeface="Segoe UI" panose="020B0502040204020203" pitchFamily="34" charset="0"/>
              </a:rPr>
              <a:t>Te zasady monitorują serwery, które nie spełniają skonfigurowanego planu bazowego luk w zabezpieczeniach systemu operacyjnego.</a:t>
            </a:r>
          </a:p>
          <a:p>
            <a:pPr lvl="1">
              <a:buFont typeface="Arial" panose="020B0604020202020204" pitchFamily="34" charset="0"/>
              <a:buChar char="•"/>
            </a:pPr>
            <a:r>
              <a:rPr lang="pl-PL" b="1" i="0" dirty="0">
                <a:solidFill>
                  <a:srgbClr val="171717"/>
                </a:solidFill>
                <a:effectLst/>
                <a:latin typeface="Segoe UI" panose="020B0502040204020203" pitchFamily="34" charset="0"/>
              </a:rPr>
              <a:t>Monitoruj brakującą ochronę punktów końcowych w usłudze Security Center</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a:solidFill>
                  <a:srgbClr val="171717"/>
                </a:solidFill>
                <a:effectLst/>
                <a:latin typeface="Segoe UI" panose="020B0502040204020203" pitchFamily="34" charset="0"/>
              </a:rPr>
              <a:t>Te zasady monitorują serwery, na których nie zainstalowano agenta ochrony punktów końcowych.</a:t>
            </a:r>
          </a:p>
          <a:p>
            <a:pPr algn="l"/>
            <a:r>
              <a:rPr lang="pl-PL" b="0" i="0" dirty="0">
                <a:solidFill>
                  <a:srgbClr val="171717"/>
                </a:solidFill>
                <a:effectLst/>
                <a:latin typeface="Segoe UI" panose="020B0502040204020203" pitchFamily="34" charset="0"/>
              </a:rPr>
              <a:t>W rzeczywistości inicjatywa </a:t>
            </a:r>
            <a:r>
              <a:rPr lang="pl-PL" b="1" i="0" dirty="0">
                <a:solidFill>
                  <a:srgbClr val="171717"/>
                </a:solidFill>
                <a:effectLst/>
                <a:latin typeface="Segoe UI" panose="020B0502040204020203" pitchFamily="34" charset="0"/>
              </a:rPr>
              <a:t>Włącz monitorowanie w usłudze </a:t>
            </a:r>
            <a:r>
              <a:rPr lang="pl-PL" b="1" i="0" dirty="0" err="1">
                <a:solidFill>
                  <a:srgbClr val="171717"/>
                </a:solidFill>
                <a:effectLst/>
                <a:latin typeface="Segoe UI" panose="020B0502040204020203" pitchFamily="34" charset="0"/>
              </a:rPr>
              <a:t>Azure</a:t>
            </a:r>
            <a:r>
              <a:rPr lang="pl-PL" b="1" i="0" dirty="0">
                <a:solidFill>
                  <a:srgbClr val="171717"/>
                </a:solidFill>
                <a:effectLst/>
                <a:latin typeface="Segoe UI" panose="020B0502040204020203" pitchFamily="34" charset="0"/>
              </a:rPr>
              <a:t> Security Center</a:t>
            </a:r>
            <a:r>
              <a:rPr lang="pl-PL" b="0" i="0" dirty="0">
                <a:solidFill>
                  <a:srgbClr val="171717"/>
                </a:solidFill>
                <a:effectLst/>
                <a:latin typeface="Segoe UI" panose="020B0502040204020203" pitchFamily="34" charset="0"/>
              </a:rPr>
              <a:t> zawiera ponad 100 oddzielnych definicji zasad.</a:t>
            </a:r>
          </a:p>
          <a:p>
            <a:pPr algn="l"/>
            <a:r>
              <a:rPr lang="pl-PL" b="0" i="0" dirty="0">
                <a:solidFill>
                  <a:srgbClr val="171717"/>
                </a:solidFill>
                <a:effectLst/>
                <a:latin typeface="Segoe UI" panose="020B0502040204020203" pitchFamily="34" charset="0"/>
              </a:rPr>
              <a:t>Usługa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Policy obejmuje również inicjatywy, które obsługują standardy zgodności z przepisami, takimi jak HIPAA i ISO 27001.</a:t>
            </a:r>
          </a:p>
          <a:p>
            <a:endParaRPr lang="pl-PL" dirty="0"/>
          </a:p>
        </p:txBody>
      </p:sp>
    </p:spTree>
    <p:extLst>
      <p:ext uri="{BB962C8B-B14F-4D97-AF65-F5344CB8AC3E}">
        <p14:creationId xmlns:p14="http://schemas.microsoft.com/office/powerpoint/2010/main" val="159719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D996-3115-4F7B-99AC-0CF0BD7E5511}"/>
              </a:ext>
            </a:extLst>
          </p:cNvPr>
          <p:cNvSpPr>
            <a:spLocks noGrp="1"/>
          </p:cNvSpPr>
          <p:nvPr>
            <p:ph type="title"/>
          </p:nvPr>
        </p:nvSpPr>
        <p:spPr/>
        <p:txBody>
          <a:bodyPr/>
          <a:lstStyle/>
          <a:p>
            <a:r>
              <a:rPr lang="pl-PL" dirty="0"/>
              <a:t>Management </a:t>
            </a:r>
            <a:r>
              <a:rPr lang="pl-PL" dirty="0" err="1"/>
              <a:t>Groups</a:t>
            </a:r>
            <a:endParaRPr lang="pl-PL" dirty="0"/>
          </a:p>
        </p:txBody>
      </p:sp>
      <p:sp>
        <p:nvSpPr>
          <p:cNvPr id="3" name="Content Placeholder 2">
            <a:extLst>
              <a:ext uri="{FF2B5EF4-FFF2-40B4-BE49-F238E27FC236}">
                <a16:creationId xmlns:a16="http://schemas.microsoft.com/office/drawing/2014/main" id="{FA61EA83-0A9A-4058-8F3B-7C7DA3DE99CD}"/>
              </a:ext>
            </a:extLst>
          </p:cNvPr>
          <p:cNvSpPr>
            <a:spLocks noGrp="1"/>
          </p:cNvSpPr>
          <p:nvPr>
            <p:ph idx="1"/>
          </p:nvPr>
        </p:nvSpPr>
        <p:spPr>
          <a:xfrm>
            <a:off x="1066800" y="2103120"/>
            <a:ext cx="5029200" cy="3849624"/>
          </a:xfrm>
        </p:spPr>
        <p:txBody>
          <a:bodyPr/>
          <a:lstStyle/>
          <a:p>
            <a:pPr algn="l">
              <a:buFont typeface="Arial" panose="020B0604020202020204" pitchFamily="34" charset="0"/>
              <a:buChar char="•"/>
            </a:pPr>
            <a:r>
              <a:rPr lang="pl-PL" b="0" i="0" dirty="0">
                <a:solidFill>
                  <a:srgbClr val="171717"/>
                </a:solidFill>
                <a:effectLst/>
                <a:latin typeface="Segoe UI" panose="020B0502040204020203" pitchFamily="34" charset="0"/>
              </a:rPr>
              <a:t>W jednym katalogu może być obsługiwane 10000 grup zarządzania.</a:t>
            </a:r>
          </a:p>
          <a:p>
            <a:pPr algn="l">
              <a:buFont typeface="Arial" panose="020B0604020202020204" pitchFamily="34" charset="0"/>
              <a:buChar char="•"/>
            </a:pPr>
            <a:r>
              <a:rPr lang="pl-PL" b="0" i="0" dirty="0">
                <a:solidFill>
                  <a:srgbClr val="171717"/>
                </a:solidFill>
                <a:effectLst/>
                <a:latin typeface="Segoe UI" panose="020B0502040204020203" pitchFamily="34" charset="0"/>
              </a:rPr>
              <a:t>Drzewo grupy zarządzania może obsługiwać maksymalnie sześć poziomów głębokości. Ten limit nie obejmuje poziomu głównego lub poziomu subskrypcji.</a:t>
            </a:r>
          </a:p>
          <a:p>
            <a:pPr algn="l">
              <a:buFont typeface="Arial" panose="020B0604020202020204" pitchFamily="34" charset="0"/>
              <a:buChar char="•"/>
            </a:pPr>
            <a:r>
              <a:rPr lang="pl-PL" b="0" i="0" dirty="0">
                <a:solidFill>
                  <a:srgbClr val="171717"/>
                </a:solidFill>
                <a:effectLst/>
                <a:latin typeface="Segoe UI" panose="020B0502040204020203" pitchFamily="34" charset="0"/>
              </a:rPr>
              <a:t>Każda grupa zarządzania i subskrypcja może obsługiwać tylko jeden element nadrzędny.</a:t>
            </a:r>
          </a:p>
          <a:p>
            <a:pPr algn="l">
              <a:buFont typeface="Arial" panose="020B0604020202020204" pitchFamily="34" charset="0"/>
              <a:buChar char="•"/>
            </a:pPr>
            <a:r>
              <a:rPr lang="pl-PL" b="0" i="0" dirty="0">
                <a:solidFill>
                  <a:srgbClr val="171717"/>
                </a:solidFill>
                <a:effectLst/>
                <a:latin typeface="Segoe UI" panose="020B0502040204020203" pitchFamily="34" charset="0"/>
              </a:rPr>
              <a:t>Każda grupa zarządzania może mieć wiele elementów podrzędnych.</a:t>
            </a:r>
          </a:p>
          <a:p>
            <a:pPr algn="l">
              <a:buFont typeface="Arial" panose="020B0604020202020204" pitchFamily="34" charset="0"/>
              <a:buChar char="•"/>
            </a:pPr>
            <a:r>
              <a:rPr lang="pl-PL" b="0" i="0" dirty="0">
                <a:solidFill>
                  <a:srgbClr val="171717"/>
                </a:solidFill>
                <a:effectLst/>
                <a:latin typeface="Segoe UI" panose="020B0502040204020203" pitchFamily="34" charset="0"/>
              </a:rPr>
              <a:t>Wszystkie subskrypcje i grupy zarządzania znajdują się w jednej hierarchii w każdym katalogu.</a:t>
            </a:r>
          </a:p>
        </p:txBody>
      </p:sp>
      <p:pic>
        <p:nvPicPr>
          <p:cNvPr id="12290" name="Picture 2" descr="Diagram przedstawiający przykład drzewa hierarchii grupy zarządzania.">
            <a:extLst>
              <a:ext uri="{FF2B5EF4-FFF2-40B4-BE49-F238E27FC236}">
                <a16:creationId xmlns:a16="http://schemas.microsoft.com/office/drawing/2014/main" id="{50EE5B1B-AEB1-4863-8316-4CC3B1C36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765" y="2511658"/>
            <a:ext cx="4903694" cy="303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865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CA15-005C-4836-BF2A-D82628B9E990}"/>
              </a:ext>
            </a:extLst>
          </p:cNvPr>
          <p:cNvSpPr>
            <a:spLocks noGrp="1"/>
          </p:cNvSpPr>
          <p:nvPr>
            <p:ph type="title"/>
          </p:nvPr>
        </p:nvSpPr>
        <p:spPr/>
        <p:txBody>
          <a:bodyPr/>
          <a:lstStyle/>
          <a:p>
            <a:r>
              <a:rPr lang="en-US" dirty="0"/>
              <a:t>Azure Blueprints</a:t>
            </a:r>
            <a:endParaRPr lang="pl-PL" dirty="0"/>
          </a:p>
        </p:txBody>
      </p:sp>
      <p:sp>
        <p:nvSpPr>
          <p:cNvPr id="3" name="Content Placeholder 2">
            <a:extLst>
              <a:ext uri="{FF2B5EF4-FFF2-40B4-BE49-F238E27FC236}">
                <a16:creationId xmlns:a16="http://schemas.microsoft.com/office/drawing/2014/main" id="{DE1B7B19-975B-4B4F-BDEE-47465CD7D276}"/>
              </a:ext>
            </a:extLst>
          </p:cNvPr>
          <p:cNvSpPr>
            <a:spLocks noGrp="1"/>
          </p:cNvSpPr>
          <p:nvPr>
            <p:ph idx="1"/>
          </p:nvPr>
        </p:nvSpPr>
        <p:spPr/>
        <p:txBody>
          <a:bodyPr/>
          <a:lstStyle/>
          <a:p>
            <a:pPr algn="l"/>
            <a:r>
              <a:rPr lang="pl-PL" b="0" i="0" dirty="0">
                <a:solidFill>
                  <a:srgbClr val="171717"/>
                </a:solidFill>
                <a:effectLst/>
                <a:latin typeface="Segoe UI" panose="020B0502040204020203" pitchFamily="34" charset="0"/>
              </a:rPr>
              <a:t>Usługa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Blueprints</a:t>
            </a:r>
            <a:r>
              <a:rPr lang="pl-PL" b="0" i="0" dirty="0">
                <a:solidFill>
                  <a:srgbClr val="171717"/>
                </a:solidFill>
                <a:effectLst/>
                <a:latin typeface="Segoe UI" panose="020B0502040204020203" pitchFamily="34" charset="0"/>
              </a:rPr>
              <a:t> orkiestruje wdrażanie różnych szablonów zasobów i innych artefaktów, takich jak:</a:t>
            </a:r>
          </a:p>
          <a:p>
            <a:pPr lvl="1">
              <a:buFont typeface="Arial" panose="020B0604020202020204" pitchFamily="34" charset="0"/>
              <a:buChar char="•"/>
            </a:pPr>
            <a:r>
              <a:rPr lang="pl-PL" b="0" i="0" dirty="0">
                <a:solidFill>
                  <a:srgbClr val="171717"/>
                </a:solidFill>
                <a:effectLst/>
                <a:latin typeface="Segoe UI" panose="020B0502040204020203" pitchFamily="34" charset="0"/>
              </a:rPr>
              <a:t>Przypisania ról</a:t>
            </a:r>
          </a:p>
          <a:p>
            <a:pPr lvl="1">
              <a:buFont typeface="Arial" panose="020B0604020202020204" pitchFamily="34" charset="0"/>
              <a:buChar char="•"/>
            </a:pPr>
            <a:r>
              <a:rPr lang="pl-PL" b="0" i="0" dirty="0">
                <a:solidFill>
                  <a:srgbClr val="171717"/>
                </a:solidFill>
                <a:effectLst/>
                <a:latin typeface="Segoe UI" panose="020B0502040204020203" pitchFamily="34" charset="0"/>
              </a:rPr>
              <a:t>Przypisania zasad</a:t>
            </a:r>
          </a:p>
          <a:p>
            <a:pPr lvl="1">
              <a:buFont typeface="Arial" panose="020B0604020202020204" pitchFamily="34" charset="0"/>
              <a:buChar char="•"/>
            </a:pPr>
            <a:r>
              <a:rPr lang="pl-PL" b="0" i="0" dirty="0">
                <a:solidFill>
                  <a:srgbClr val="171717"/>
                </a:solidFill>
                <a:effectLst/>
                <a:latin typeface="Segoe UI" panose="020B0502040204020203" pitchFamily="34" charset="0"/>
              </a:rPr>
              <a:t>Szablony usługi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Resource Manager</a:t>
            </a:r>
          </a:p>
          <a:p>
            <a:pPr lvl="1">
              <a:buFont typeface="Arial" panose="020B0604020202020204" pitchFamily="34" charset="0"/>
              <a:buChar char="•"/>
            </a:pPr>
            <a:r>
              <a:rPr lang="pl-PL" b="0" i="0" dirty="0">
                <a:solidFill>
                  <a:srgbClr val="171717"/>
                </a:solidFill>
                <a:effectLst/>
                <a:latin typeface="Segoe UI" panose="020B0502040204020203" pitchFamily="34" charset="0"/>
              </a:rPr>
              <a:t>Grupy zasobów</a:t>
            </a:r>
          </a:p>
          <a:p>
            <a:pPr algn="l"/>
            <a:r>
              <a:rPr lang="pl-PL" b="0" i="0" dirty="0">
                <a:solidFill>
                  <a:srgbClr val="171717"/>
                </a:solidFill>
                <a:effectLst/>
                <a:latin typeface="Segoe UI" panose="020B0502040204020203" pitchFamily="34" charset="0"/>
              </a:rPr>
              <a:t>Zaimplementowanie strategii w usłudze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Blueprints</a:t>
            </a:r>
            <a:r>
              <a:rPr lang="pl-PL" b="0" i="0" dirty="0">
                <a:solidFill>
                  <a:srgbClr val="171717"/>
                </a:solidFill>
                <a:effectLst/>
                <a:latin typeface="Segoe UI" panose="020B0502040204020203" pitchFamily="34" charset="0"/>
              </a:rPr>
              <a:t> obejmuje trzy następujące kroki:</a:t>
            </a:r>
          </a:p>
          <a:p>
            <a:pPr lvl="1">
              <a:buFont typeface="+mj-lt"/>
              <a:buAutoNum type="arabicPeriod"/>
            </a:pPr>
            <a:r>
              <a:rPr lang="pl-PL" b="0" i="0" dirty="0">
                <a:solidFill>
                  <a:srgbClr val="171717"/>
                </a:solidFill>
                <a:effectLst/>
                <a:latin typeface="Segoe UI" panose="020B0502040204020203" pitchFamily="34" charset="0"/>
              </a:rPr>
              <a:t>Utworzenie strategii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a:t>
            </a:r>
          </a:p>
          <a:p>
            <a:pPr lvl="1">
              <a:buFont typeface="+mj-lt"/>
              <a:buAutoNum type="arabicPeriod"/>
            </a:pPr>
            <a:r>
              <a:rPr lang="pl-PL" b="0" i="0" dirty="0">
                <a:solidFill>
                  <a:srgbClr val="171717"/>
                </a:solidFill>
                <a:effectLst/>
                <a:latin typeface="Segoe UI" panose="020B0502040204020203" pitchFamily="34" charset="0"/>
              </a:rPr>
              <a:t>Przypisanie strategii.</a:t>
            </a:r>
          </a:p>
          <a:p>
            <a:pPr lvl="1">
              <a:buFont typeface="+mj-lt"/>
              <a:buAutoNum type="arabicPeriod"/>
            </a:pPr>
            <a:r>
              <a:rPr lang="pl-PL" b="0" i="0" dirty="0">
                <a:solidFill>
                  <a:srgbClr val="171717"/>
                </a:solidFill>
                <a:effectLst/>
                <a:latin typeface="Segoe UI" panose="020B0502040204020203" pitchFamily="34" charset="0"/>
              </a:rPr>
              <a:t>Śledzenie </a:t>
            </a:r>
            <a:r>
              <a:rPr lang="pl-PL" b="0" i="0" dirty="0" err="1">
                <a:solidFill>
                  <a:srgbClr val="171717"/>
                </a:solidFill>
                <a:effectLst/>
                <a:latin typeface="Segoe UI" panose="020B0502040204020203" pitchFamily="34" charset="0"/>
              </a:rPr>
              <a:t>przypisań</a:t>
            </a:r>
            <a:r>
              <a:rPr lang="pl-PL" b="0" i="0" dirty="0">
                <a:solidFill>
                  <a:srgbClr val="171717"/>
                </a:solidFill>
                <a:effectLst/>
                <a:latin typeface="Segoe UI" panose="020B0502040204020203" pitchFamily="34" charset="0"/>
              </a:rPr>
              <a:t> strategii.</a:t>
            </a:r>
          </a:p>
          <a:p>
            <a:pPr>
              <a:buFont typeface="Arial" panose="020B0604020202020204" pitchFamily="34" charset="0"/>
              <a:buChar char="•"/>
            </a:pPr>
            <a:r>
              <a:rPr lang="pl-PL" b="0" i="0" dirty="0">
                <a:solidFill>
                  <a:srgbClr val="171717"/>
                </a:solidFill>
                <a:effectLst/>
                <a:latin typeface="Segoe UI" panose="020B0502040204020203" pitchFamily="34" charset="0"/>
              </a:rPr>
              <a:t>Strategie są również wersjonowane. Przechowywanie wersji umożliwia śledzenie zmian w strategii i dodawanie do nich komentarzy.</a:t>
            </a:r>
          </a:p>
          <a:p>
            <a:endParaRPr lang="pl-PL" dirty="0"/>
          </a:p>
        </p:txBody>
      </p:sp>
    </p:spTree>
    <p:extLst>
      <p:ext uri="{BB962C8B-B14F-4D97-AF65-F5344CB8AC3E}">
        <p14:creationId xmlns:p14="http://schemas.microsoft.com/office/powerpoint/2010/main" val="4285007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D16C-637E-4EBB-8682-D9FFF871ED26}"/>
              </a:ext>
            </a:extLst>
          </p:cNvPr>
          <p:cNvSpPr>
            <a:spLocks noGrp="1"/>
          </p:cNvSpPr>
          <p:nvPr>
            <p:ph type="title"/>
          </p:nvPr>
        </p:nvSpPr>
        <p:spPr/>
        <p:txBody>
          <a:bodyPr/>
          <a:lstStyle/>
          <a:p>
            <a:r>
              <a:rPr lang="en-US" dirty="0"/>
              <a:t>Cloud Adoption Framework for Azure</a:t>
            </a:r>
            <a:endParaRPr lang="pl-PL" dirty="0"/>
          </a:p>
        </p:txBody>
      </p:sp>
      <p:sp>
        <p:nvSpPr>
          <p:cNvPr id="3" name="Content Placeholder 2">
            <a:extLst>
              <a:ext uri="{FF2B5EF4-FFF2-40B4-BE49-F238E27FC236}">
                <a16:creationId xmlns:a16="http://schemas.microsoft.com/office/drawing/2014/main" id="{C7647CDB-9C1E-4AAF-8FA7-4326DBBEC441}"/>
              </a:ext>
            </a:extLst>
          </p:cNvPr>
          <p:cNvSpPr>
            <a:spLocks noGrp="1"/>
          </p:cNvSpPr>
          <p:nvPr>
            <p:ph idx="1"/>
          </p:nvPr>
        </p:nvSpPr>
        <p:spPr>
          <a:xfrm>
            <a:off x="1066800" y="2103120"/>
            <a:ext cx="5029200" cy="3849624"/>
          </a:xfrm>
        </p:spPr>
        <p:txBody>
          <a:bodyPr/>
          <a:lstStyle/>
          <a:p>
            <a:pPr algn="l"/>
            <a:r>
              <a:rPr lang="pl-PL" b="0" i="0" dirty="0">
                <a:solidFill>
                  <a:srgbClr val="171717"/>
                </a:solidFill>
                <a:effectLst/>
                <a:latin typeface="Segoe UI" panose="020B0502040204020203" pitchFamily="34" charset="0"/>
              </a:rPr>
              <a:t>Przewodnik </a:t>
            </a:r>
            <a:r>
              <a:rPr lang="pl-PL" b="0" i="0" dirty="0" err="1">
                <a:solidFill>
                  <a:srgbClr val="171717"/>
                </a:solidFill>
                <a:effectLst/>
                <a:latin typeface="Segoe UI" panose="020B0502040204020203" pitchFamily="34" charset="0"/>
                <a:hlinkClick r:id="rId2"/>
              </a:rPr>
              <a:t>Cloud</a:t>
            </a:r>
            <a:r>
              <a:rPr lang="pl-PL" b="0" i="0" dirty="0">
                <a:solidFill>
                  <a:srgbClr val="171717"/>
                </a:solidFill>
                <a:effectLst/>
                <a:latin typeface="Segoe UI" panose="020B0502040204020203" pitchFamily="34" charset="0"/>
                <a:hlinkClick r:id="rId2"/>
              </a:rPr>
              <a:t> </a:t>
            </a:r>
            <a:r>
              <a:rPr lang="pl-PL" b="0" i="0" dirty="0" err="1">
                <a:solidFill>
                  <a:srgbClr val="171717"/>
                </a:solidFill>
                <a:effectLst/>
                <a:latin typeface="Segoe UI" panose="020B0502040204020203" pitchFamily="34" charset="0"/>
                <a:hlinkClick r:id="rId2"/>
              </a:rPr>
              <a:t>Adoption</a:t>
            </a:r>
            <a:r>
              <a:rPr lang="pl-PL" b="0" i="0" dirty="0">
                <a:solidFill>
                  <a:srgbClr val="171717"/>
                </a:solidFill>
                <a:effectLst/>
                <a:latin typeface="Segoe UI" panose="020B0502040204020203" pitchFamily="34" charset="0"/>
                <a:hlinkClick r:id="rId2"/>
              </a:rPr>
              <a:t> Framework</a:t>
            </a:r>
            <a:r>
              <a:rPr lang="pl-PL" b="0" i="0" dirty="0">
                <a:solidFill>
                  <a:srgbClr val="171717"/>
                </a:solidFill>
                <a:effectLst/>
                <a:latin typeface="Segoe UI" panose="020B0502040204020203" pitchFamily="34" charset="0"/>
              </a:rPr>
              <a:t> składa się z narzędzi, dokumentacji i sprawdzonych rozwiązań. W przewodniku </a:t>
            </a:r>
            <a:r>
              <a:rPr lang="pl-PL" b="0" i="0" dirty="0" err="1">
                <a:solidFill>
                  <a:srgbClr val="171717"/>
                </a:solidFill>
                <a:effectLst/>
                <a:latin typeface="Segoe UI" panose="020B0502040204020203" pitchFamily="34" charset="0"/>
              </a:rPr>
              <a:t>Cloud</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Adoption</a:t>
            </a:r>
            <a:r>
              <a:rPr lang="pl-PL" b="0" i="0" dirty="0">
                <a:solidFill>
                  <a:srgbClr val="171717"/>
                </a:solidFill>
                <a:effectLst/>
                <a:latin typeface="Segoe UI" panose="020B0502040204020203" pitchFamily="34" charset="0"/>
              </a:rPr>
              <a:t> Framework opisano następujące etapy:</a:t>
            </a:r>
          </a:p>
          <a:p>
            <a:pPr lvl="1">
              <a:buFont typeface="+mj-lt"/>
              <a:buAutoNum type="arabicPeriod"/>
            </a:pPr>
            <a:r>
              <a:rPr lang="pl-PL" b="0" i="0" dirty="0">
                <a:solidFill>
                  <a:srgbClr val="171717"/>
                </a:solidFill>
                <a:effectLst/>
                <a:latin typeface="Segoe UI" panose="020B0502040204020203" pitchFamily="34" charset="0"/>
              </a:rPr>
              <a:t>Definiowanie strategii.</a:t>
            </a:r>
          </a:p>
          <a:p>
            <a:pPr lvl="1">
              <a:buFont typeface="+mj-lt"/>
              <a:buAutoNum type="arabicPeriod"/>
            </a:pPr>
            <a:r>
              <a:rPr lang="pl-PL" b="0" i="0" dirty="0">
                <a:solidFill>
                  <a:srgbClr val="171717"/>
                </a:solidFill>
                <a:effectLst/>
                <a:latin typeface="Segoe UI" panose="020B0502040204020203" pitchFamily="34" charset="0"/>
              </a:rPr>
              <a:t>Tworzenie planu.</a:t>
            </a:r>
          </a:p>
          <a:p>
            <a:pPr lvl="1">
              <a:buFont typeface="+mj-lt"/>
              <a:buAutoNum type="arabicPeriod"/>
            </a:pPr>
            <a:r>
              <a:rPr lang="pl-PL" b="0" i="0" dirty="0">
                <a:solidFill>
                  <a:srgbClr val="171717"/>
                </a:solidFill>
                <a:effectLst/>
                <a:latin typeface="Segoe UI" panose="020B0502040204020203" pitchFamily="34" charset="0"/>
              </a:rPr>
              <a:t>Przygotowanie organizacji.</a:t>
            </a:r>
          </a:p>
          <a:p>
            <a:pPr lvl="1">
              <a:buFont typeface="+mj-lt"/>
              <a:buAutoNum type="arabicPeriod"/>
            </a:pPr>
            <a:r>
              <a:rPr lang="pl-PL" b="0" i="0" dirty="0">
                <a:solidFill>
                  <a:srgbClr val="171717"/>
                </a:solidFill>
                <a:effectLst/>
                <a:latin typeface="Segoe UI" panose="020B0502040204020203" pitchFamily="34" charset="0"/>
              </a:rPr>
              <a:t>Wdrożenie chmury.</a:t>
            </a:r>
          </a:p>
          <a:p>
            <a:pPr lvl="1">
              <a:buFont typeface="+mj-lt"/>
              <a:buAutoNum type="arabicPeriod"/>
            </a:pPr>
            <a:r>
              <a:rPr lang="pl-PL" b="0" i="0" dirty="0">
                <a:solidFill>
                  <a:srgbClr val="171717"/>
                </a:solidFill>
                <a:effectLst/>
                <a:latin typeface="Segoe UI" panose="020B0502040204020203" pitchFamily="34" charset="0"/>
              </a:rPr>
              <a:t>Nadzorowanie środowisk w chmurze i zarządzanie nimi.</a:t>
            </a:r>
          </a:p>
          <a:p>
            <a:endParaRPr lang="pl-PL" dirty="0"/>
          </a:p>
        </p:txBody>
      </p:sp>
      <p:pic>
        <p:nvPicPr>
          <p:cNvPr id="10242" name="Picture 2" descr="Diagram przepływu przedstawiający etapy opisane w przewodniku Cloud Adoption Framework: definiowanie strategii, planowanie, przygotowanie, wdrożenie, nadzorowanie i zarządzanie.">
            <a:extLst>
              <a:ext uri="{FF2B5EF4-FFF2-40B4-BE49-F238E27FC236}">
                <a16:creationId xmlns:a16="http://schemas.microsoft.com/office/drawing/2014/main" id="{18F66964-4761-4285-B909-43A1D2A89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755" y="2749394"/>
            <a:ext cx="5344646" cy="255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151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AAAC-5AC4-4D01-9B02-2C6DC7457AE4}"/>
              </a:ext>
            </a:extLst>
          </p:cNvPr>
          <p:cNvSpPr>
            <a:spLocks noGrp="1"/>
          </p:cNvSpPr>
          <p:nvPr>
            <p:ph type="title"/>
          </p:nvPr>
        </p:nvSpPr>
        <p:spPr/>
        <p:txBody>
          <a:bodyPr>
            <a:normAutofit fontScale="90000"/>
          </a:bodyPr>
          <a:lstStyle/>
          <a:p>
            <a:r>
              <a:rPr lang="pl-PL" dirty="0" err="1"/>
              <a:t>privacy</a:t>
            </a:r>
            <a:r>
              <a:rPr lang="pl-PL" dirty="0"/>
              <a:t> and </a:t>
            </a:r>
            <a:r>
              <a:rPr lang="pl-PL" dirty="0" err="1"/>
              <a:t>compliance</a:t>
            </a:r>
            <a:r>
              <a:rPr lang="pl-PL" dirty="0"/>
              <a:t> </a:t>
            </a:r>
            <a:r>
              <a:rPr lang="pl-PL" dirty="0" err="1"/>
              <a:t>resources</a:t>
            </a:r>
            <a:endParaRPr lang="pl-PL" dirty="0"/>
          </a:p>
        </p:txBody>
      </p:sp>
      <p:sp>
        <p:nvSpPr>
          <p:cNvPr id="3" name="Text Placeholder 2">
            <a:extLst>
              <a:ext uri="{FF2B5EF4-FFF2-40B4-BE49-F238E27FC236}">
                <a16:creationId xmlns:a16="http://schemas.microsoft.com/office/drawing/2014/main" id="{DF87B988-3466-4778-93F9-300C04863E50}"/>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243206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5F43A567-9D5F-4ABA-AE51-C2743E95C977}"/>
              </a:ext>
            </a:extLst>
          </p:cNvPr>
          <p:cNvSpPr/>
          <p:nvPr/>
        </p:nvSpPr>
        <p:spPr>
          <a:xfrm>
            <a:off x="822121" y="1761688"/>
            <a:ext cx="10368793" cy="4453718"/>
          </a:xfrm>
          <a:prstGeom prst="roundRect">
            <a:avLst>
              <a:gd name="adj" fmla="val 191"/>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2" name="Title 1">
            <a:extLst>
              <a:ext uri="{FF2B5EF4-FFF2-40B4-BE49-F238E27FC236}">
                <a16:creationId xmlns:a16="http://schemas.microsoft.com/office/drawing/2014/main" id="{6C117CD5-85EF-4F00-AE68-315731AAB623}"/>
              </a:ext>
            </a:extLst>
          </p:cNvPr>
          <p:cNvSpPr>
            <a:spLocks noGrp="1"/>
          </p:cNvSpPr>
          <p:nvPr>
            <p:ph type="title"/>
          </p:nvPr>
        </p:nvSpPr>
        <p:spPr/>
        <p:txBody>
          <a:bodyPr/>
          <a:lstStyle/>
          <a:p>
            <a:r>
              <a:rPr lang="pl-PL" dirty="0"/>
              <a:t>Plan</a:t>
            </a:r>
          </a:p>
        </p:txBody>
      </p:sp>
      <p:sp>
        <p:nvSpPr>
          <p:cNvPr id="3" name="Content Placeholder 2">
            <a:extLst>
              <a:ext uri="{FF2B5EF4-FFF2-40B4-BE49-F238E27FC236}">
                <a16:creationId xmlns:a16="http://schemas.microsoft.com/office/drawing/2014/main" id="{CFBE3936-6A48-4A8F-99FD-BE7A56564216}"/>
              </a:ext>
            </a:extLst>
          </p:cNvPr>
          <p:cNvSpPr>
            <a:spLocks noGrp="1"/>
          </p:cNvSpPr>
          <p:nvPr>
            <p:ph idx="1"/>
          </p:nvPr>
        </p:nvSpPr>
        <p:spPr/>
        <p:txBody>
          <a:bodyPr>
            <a:normAutofit/>
          </a:bodyPr>
          <a:lstStyle/>
          <a:p>
            <a:r>
              <a:rPr lang="en-US" b="1" dirty="0"/>
              <a:t>Describe identity, governance, privacy, and compliance features (20- 25%)</a:t>
            </a:r>
            <a:r>
              <a:rPr lang="en-US" dirty="0"/>
              <a:t> </a:t>
            </a:r>
            <a:endParaRPr lang="pl-PL" dirty="0"/>
          </a:p>
          <a:p>
            <a:pPr lvl="1"/>
            <a:r>
              <a:rPr lang="en-US" dirty="0"/>
              <a:t>Describe privacy and compliance resources </a:t>
            </a:r>
            <a:endParaRPr lang="pl-PL" dirty="0"/>
          </a:p>
          <a:p>
            <a:pPr lvl="2"/>
            <a:r>
              <a:rPr lang="en-US" dirty="0"/>
              <a:t>describe the Microsoft core tenets of Security, Privacy, and Compliance </a:t>
            </a:r>
            <a:endParaRPr lang="pl-PL" dirty="0"/>
          </a:p>
          <a:p>
            <a:pPr lvl="2"/>
            <a:r>
              <a:rPr lang="en-US" dirty="0"/>
              <a:t>describe the purpose of the</a:t>
            </a:r>
            <a:r>
              <a:rPr lang="pl-PL" dirty="0"/>
              <a:t>:</a:t>
            </a:r>
            <a:r>
              <a:rPr lang="en-US" dirty="0"/>
              <a:t> </a:t>
            </a:r>
            <a:endParaRPr lang="pl-PL" dirty="0"/>
          </a:p>
          <a:p>
            <a:pPr lvl="3"/>
            <a:r>
              <a:rPr lang="en-US" dirty="0"/>
              <a:t>Microsoft Privacy Statement, </a:t>
            </a:r>
            <a:endParaRPr lang="pl-PL" dirty="0"/>
          </a:p>
          <a:p>
            <a:pPr lvl="3"/>
            <a:r>
              <a:rPr lang="en-US" dirty="0"/>
              <a:t>Product Terms site, </a:t>
            </a:r>
            <a:endParaRPr lang="pl-PL" dirty="0"/>
          </a:p>
          <a:p>
            <a:pPr lvl="3"/>
            <a:r>
              <a:rPr lang="en-US" dirty="0"/>
              <a:t>Data Protection Addendum (DPA) </a:t>
            </a:r>
            <a:endParaRPr lang="pl-PL" dirty="0"/>
          </a:p>
          <a:p>
            <a:pPr lvl="2"/>
            <a:r>
              <a:rPr lang="en-US" dirty="0"/>
              <a:t>describe the purpose of the Trust Center </a:t>
            </a:r>
            <a:endParaRPr lang="pl-PL" dirty="0"/>
          </a:p>
          <a:p>
            <a:pPr lvl="2"/>
            <a:r>
              <a:rPr lang="en-US" dirty="0"/>
              <a:t>describe the purpose of the Azure compliance documentation </a:t>
            </a:r>
            <a:endParaRPr lang="pl-PL" dirty="0"/>
          </a:p>
          <a:p>
            <a:pPr lvl="2"/>
            <a:r>
              <a:rPr lang="en-US" dirty="0"/>
              <a:t>describe the purpose of Azure Sovereign Regions (Azure Government cloud services and Azure China cloud services)</a:t>
            </a:r>
            <a:endParaRPr lang="pl-PL" dirty="0"/>
          </a:p>
        </p:txBody>
      </p:sp>
    </p:spTree>
    <p:extLst>
      <p:ext uri="{BB962C8B-B14F-4D97-AF65-F5344CB8AC3E}">
        <p14:creationId xmlns:p14="http://schemas.microsoft.com/office/powerpoint/2010/main" val="369988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4C7E-3D2B-43CE-B69E-DD61184B65BA}"/>
              </a:ext>
            </a:extLst>
          </p:cNvPr>
          <p:cNvSpPr>
            <a:spLocks noGrp="1"/>
          </p:cNvSpPr>
          <p:nvPr>
            <p:ph type="title"/>
          </p:nvPr>
        </p:nvSpPr>
        <p:spPr/>
        <p:txBody>
          <a:bodyPr/>
          <a:lstStyle/>
          <a:p>
            <a:r>
              <a:rPr lang="pl-PL" dirty="0"/>
              <a:t>C</a:t>
            </a:r>
            <a:r>
              <a:rPr lang="en-US" dirty="0"/>
              <a:t>ore tenets of Security, Privacy, and Compliance</a:t>
            </a:r>
            <a:endParaRPr lang="pl-PL" dirty="0"/>
          </a:p>
        </p:txBody>
      </p:sp>
      <p:pic>
        <p:nvPicPr>
          <p:cNvPr id="14338" name="Picture 2" descr="Zrzut ekranu przedstawiający niektóre oferty rozwiązań do zapewniania zgodności pogrupowane w ramach kategorii: Globalne, Instytucje rządowe USA, Branżowe i Regionalne.">
            <a:extLst>
              <a:ext uri="{FF2B5EF4-FFF2-40B4-BE49-F238E27FC236}">
                <a16:creationId xmlns:a16="http://schemas.microsoft.com/office/drawing/2014/main" id="{EA20FF37-E944-401C-BE1D-CF0A4E4B6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135934"/>
            <a:ext cx="8229600" cy="397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35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5F43A567-9D5F-4ABA-AE51-C2743E95C977}"/>
              </a:ext>
            </a:extLst>
          </p:cNvPr>
          <p:cNvSpPr/>
          <p:nvPr/>
        </p:nvSpPr>
        <p:spPr>
          <a:xfrm>
            <a:off x="822121" y="1761688"/>
            <a:ext cx="10368793" cy="4453718"/>
          </a:xfrm>
          <a:prstGeom prst="roundRect">
            <a:avLst>
              <a:gd name="adj" fmla="val 191"/>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2" name="Title 1">
            <a:extLst>
              <a:ext uri="{FF2B5EF4-FFF2-40B4-BE49-F238E27FC236}">
                <a16:creationId xmlns:a16="http://schemas.microsoft.com/office/drawing/2014/main" id="{6C117CD5-85EF-4F00-AE68-315731AAB623}"/>
              </a:ext>
            </a:extLst>
          </p:cNvPr>
          <p:cNvSpPr>
            <a:spLocks noGrp="1"/>
          </p:cNvSpPr>
          <p:nvPr>
            <p:ph type="title"/>
          </p:nvPr>
        </p:nvSpPr>
        <p:spPr/>
        <p:txBody>
          <a:bodyPr/>
          <a:lstStyle/>
          <a:p>
            <a:r>
              <a:rPr lang="pl-PL" dirty="0"/>
              <a:t>Plan</a:t>
            </a:r>
          </a:p>
        </p:txBody>
      </p:sp>
      <p:sp>
        <p:nvSpPr>
          <p:cNvPr id="3" name="Content Placeholder 2">
            <a:extLst>
              <a:ext uri="{FF2B5EF4-FFF2-40B4-BE49-F238E27FC236}">
                <a16:creationId xmlns:a16="http://schemas.microsoft.com/office/drawing/2014/main" id="{CFBE3936-6A48-4A8F-99FD-BE7A56564216}"/>
              </a:ext>
            </a:extLst>
          </p:cNvPr>
          <p:cNvSpPr>
            <a:spLocks noGrp="1"/>
          </p:cNvSpPr>
          <p:nvPr>
            <p:ph idx="1"/>
          </p:nvPr>
        </p:nvSpPr>
        <p:spPr/>
        <p:txBody>
          <a:bodyPr>
            <a:normAutofit/>
          </a:bodyPr>
          <a:lstStyle/>
          <a:p>
            <a:r>
              <a:rPr lang="en-US" b="1" dirty="0"/>
              <a:t>Describe general security and network security features (10-15%)</a:t>
            </a:r>
            <a:r>
              <a:rPr lang="en-US" dirty="0"/>
              <a:t> </a:t>
            </a:r>
            <a:endParaRPr lang="pl-PL" dirty="0"/>
          </a:p>
          <a:p>
            <a:pPr lvl="1"/>
            <a:r>
              <a:rPr lang="en-US" dirty="0"/>
              <a:t>Describe Azure network security </a:t>
            </a:r>
            <a:endParaRPr lang="pl-PL" dirty="0"/>
          </a:p>
          <a:p>
            <a:pPr lvl="2"/>
            <a:r>
              <a:rPr lang="en-US" dirty="0"/>
              <a:t>describe the concept of defense in depth </a:t>
            </a:r>
            <a:endParaRPr lang="pl-PL" dirty="0"/>
          </a:p>
          <a:p>
            <a:pPr lvl="2"/>
            <a:r>
              <a:rPr lang="en-US" dirty="0"/>
              <a:t>describe the functionality and usage of Network Security Groups (NSG) </a:t>
            </a:r>
            <a:endParaRPr lang="pl-PL" dirty="0"/>
          </a:p>
          <a:p>
            <a:pPr lvl="2"/>
            <a:r>
              <a:rPr lang="en-US" dirty="0"/>
              <a:t>describe the functionality and usage of Azure Firewall </a:t>
            </a:r>
            <a:endParaRPr lang="pl-PL" dirty="0"/>
          </a:p>
          <a:p>
            <a:pPr lvl="2"/>
            <a:r>
              <a:rPr lang="en-US" dirty="0"/>
              <a:t>describe the functionality and usage of Azure DDoS protection</a:t>
            </a:r>
            <a:endParaRPr lang="pl-PL" dirty="0"/>
          </a:p>
        </p:txBody>
      </p:sp>
    </p:spTree>
    <p:extLst>
      <p:ext uri="{BB962C8B-B14F-4D97-AF65-F5344CB8AC3E}">
        <p14:creationId xmlns:p14="http://schemas.microsoft.com/office/powerpoint/2010/main" val="214154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452E-BF4D-47CF-8A96-DB20C51FA40E}"/>
              </a:ext>
            </a:extLst>
          </p:cNvPr>
          <p:cNvSpPr>
            <a:spLocks noGrp="1"/>
          </p:cNvSpPr>
          <p:nvPr>
            <p:ph type="title"/>
          </p:nvPr>
        </p:nvSpPr>
        <p:spPr/>
        <p:txBody>
          <a:bodyPr/>
          <a:lstStyle/>
          <a:p>
            <a:r>
              <a:rPr lang="en-US" dirty="0"/>
              <a:t>Microsoft Privacy Statement</a:t>
            </a:r>
            <a:endParaRPr lang="pl-PL" dirty="0"/>
          </a:p>
        </p:txBody>
      </p:sp>
      <p:sp>
        <p:nvSpPr>
          <p:cNvPr id="3" name="Content Placeholder 2">
            <a:extLst>
              <a:ext uri="{FF2B5EF4-FFF2-40B4-BE49-F238E27FC236}">
                <a16:creationId xmlns:a16="http://schemas.microsoft.com/office/drawing/2014/main" id="{A0691FE6-B87B-4A30-8C86-439420BC81B6}"/>
              </a:ext>
            </a:extLst>
          </p:cNvPr>
          <p:cNvSpPr>
            <a:spLocks noGrp="1"/>
          </p:cNvSpPr>
          <p:nvPr>
            <p:ph idx="1"/>
          </p:nvPr>
        </p:nvSpPr>
        <p:spPr/>
        <p:txBody>
          <a:bodyPr/>
          <a:lstStyle/>
          <a:p>
            <a:pPr algn="l"/>
            <a:r>
              <a:rPr lang="pl-PL" b="0" i="0" u="none" strike="noStrike" dirty="0">
                <a:solidFill>
                  <a:srgbClr val="171717"/>
                </a:solidFill>
                <a:effectLst/>
                <a:latin typeface="Segoe UI" panose="020B0502040204020203" pitchFamily="34" charset="0"/>
                <a:hlinkClick r:id="rId2"/>
              </a:rPr>
              <a:t>Oświadczenie o ochronie prywatności w firmie Microsoft</a:t>
            </a:r>
            <a:r>
              <a:rPr lang="pl-PL" b="0" i="0" dirty="0">
                <a:solidFill>
                  <a:srgbClr val="171717"/>
                </a:solidFill>
                <a:effectLst/>
                <a:latin typeface="Segoe UI" panose="020B0502040204020203" pitchFamily="34" charset="0"/>
              </a:rPr>
              <a:t> zawiera szczegółowe informacje o danych osobowych zbieranych przez firmę Microsoft, sposobie i celu ich wykorzystywania.</a:t>
            </a:r>
          </a:p>
          <a:p>
            <a:pPr algn="l"/>
            <a:r>
              <a:rPr lang="pl-PL" b="0" i="0" dirty="0">
                <a:solidFill>
                  <a:srgbClr val="171717"/>
                </a:solidFill>
                <a:effectLst/>
                <a:latin typeface="Segoe UI" panose="020B0502040204020203" pitchFamily="34" charset="0"/>
              </a:rPr>
              <a:t>Oświadczenie o ochronie prywatności dotyczy wszystkich usług, witryn internetowych, aplikacji, oprogramowania, serwerów i urządzeń firmy Microsoft. Lista ta obejmuje zarówno produkty korporacyjne i serwerowe, jak i urządzenia, które są używane w domu oraz oprogramowanie, z którego uczniowie korzystają w szkole.</a:t>
            </a:r>
          </a:p>
          <a:p>
            <a:pPr algn="l"/>
            <a:r>
              <a:rPr lang="pl-PL" b="0" i="0" dirty="0">
                <a:solidFill>
                  <a:srgbClr val="171717"/>
                </a:solidFill>
                <a:effectLst/>
                <a:latin typeface="Segoe UI" panose="020B0502040204020203" pitchFamily="34" charset="0"/>
              </a:rPr>
              <a:t>Oświadczenie o ochronie prywatności firmy Microsoft zawiera również informacje dotyczące konkretnych produktów, takich jak Windows i Xbox.</a:t>
            </a:r>
          </a:p>
        </p:txBody>
      </p:sp>
    </p:spTree>
    <p:extLst>
      <p:ext uri="{BB962C8B-B14F-4D97-AF65-F5344CB8AC3E}">
        <p14:creationId xmlns:p14="http://schemas.microsoft.com/office/powerpoint/2010/main" val="1621790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80C5-3D7B-4844-B087-50EFE1C5A57B}"/>
              </a:ext>
            </a:extLst>
          </p:cNvPr>
          <p:cNvSpPr>
            <a:spLocks noGrp="1"/>
          </p:cNvSpPr>
          <p:nvPr>
            <p:ph type="title"/>
          </p:nvPr>
        </p:nvSpPr>
        <p:spPr/>
        <p:txBody>
          <a:bodyPr/>
          <a:lstStyle/>
          <a:p>
            <a:r>
              <a:rPr lang="pl-PL" dirty="0"/>
              <a:t>Online Service </a:t>
            </a:r>
            <a:r>
              <a:rPr lang="pl-PL" dirty="0" err="1"/>
              <a:t>Terms</a:t>
            </a:r>
            <a:r>
              <a:rPr lang="pl-PL" dirty="0"/>
              <a:t> (OST)</a:t>
            </a:r>
          </a:p>
        </p:txBody>
      </p:sp>
      <p:sp>
        <p:nvSpPr>
          <p:cNvPr id="3" name="Content Placeholder 2">
            <a:extLst>
              <a:ext uri="{FF2B5EF4-FFF2-40B4-BE49-F238E27FC236}">
                <a16:creationId xmlns:a16="http://schemas.microsoft.com/office/drawing/2014/main" id="{7644FD3A-E83C-4B00-825A-EDB8E6B8FE44}"/>
              </a:ext>
            </a:extLst>
          </p:cNvPr>
          <p:cNvSpPr>
            <a:spLocks noGrp="1"/>
          </p:cNvSpPr>
          <p:nvPr>
            <p:ph idx="1"/>
          </p:nvPr>
        </p:nvSpPr>
        <p:spPr/>
        <p:txBody>
          <a:bodyPr/>
          <a:lstStyle/>
          <a:p>
            <a:r>
              <a:rPr lang="pl-PL" b="0" i="0" u="none" strike="noStrike" dirty="0">
                <a:effectLst/>
                <a:latin typeface="Segoe UI" panose="020B0502040204020203" pitchFamily="34" charset="0"/>
                <a:hlinkClick r:id="rId2"/>
              </a:rPr>
              <a:t>Postanowienia dotyczące Usług Online</a:t>
            </a:r>
            <a:r>
              <a:rPr lang="pl-PL" b="0" i="0" dirty="0">
                <a:solidFill>
                  <a:srgbClr val="171717"/>
                </a:solidFill>
                <a:effectLst/>
                <a:latin typeface="Segoe UI" panose="020B0502040204020203" pitchFamily="34" charset="0"/>
              </a:rPr>
              <a:t> (OST) to umowa prawna między firmą Microsoft a klientem. Umowa OST szczegółowo określa obowiązki obu stron w odniesieniu do przetwarzania i bezpieczeństwa danych klienta i danych osobowych. Umowa OST dotyczy w szczególności usług online firmy Microsoft, które są licencjonowane w ramach subskrypcji, w tym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Dynamics 365, Office 365 i Bing </a:t>
            </a:r>
            <a:r>
              <a:rPr lang="pl-PL" b="0" i="0" dirty="0" err="1">
                <a:solidFill>
                  <a:srgbClr val="171717"/>
                </a:solidFill>
                <a:effectLst/>
                <a:latin typeface="Segoe UI" panose="020B0502040204020203" pitchFamily="34" charset="0"/>
              </a:rPr>
              <a:t>Maps</a:t>
            </a:r>
            <a:r>
              <a:rPr lang="pl-PL" b="0" i="0" dirty="0">
                <a:solidFill>
                  <a:srgbClr val="171717"/>
                </a:solidFill>
                <a:effectLst/>
                <a:latin typeface="Segoe UI" panose="020B0502040204020203" pitchFamily="34" charset="0"/>
              </a:rPr>
              <a:t>.</a:t>
            </a:r>
            <a:endParaRPr lang="pl-PL" dirty="0"/>
          </a:p>
        </p:txBody>
      </p:sp>
    </p:spTree>
    <p:extLst>
      <p:ext uri="{BB962C8B-B14F-4D97-AF65-F5344CB8AC3E}">
        <p14:creationId xmlns:p14="http://schemas.microsoft.com/office/powerpoint/2010/main" val="3419048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DDF56-FD99-4CC5-91C7-0769F2B2D2F6}"/>
              </a:ext>
            </a:extLst>
          </p:cNvPr>
          <p:cNvSpPr>
            <a:spLocks noGrp="1"/>
          </p:cNvSpPr>
          <p:nvPr>
            <p:ph type="title"/>
          </p:nvPr>
        </p:nvSpPr>
        <p:spPr/>
        <p:txBody>
          <a:bodyPr/>
          <a:lstStyle/>
          <a:p>
            <a:r>
              <a:rPr lang="en-US" dirty="0"/>
              <a:t>Data Protection Addendum (DPA)</a:t>
            </a:r>
            <a:endParaRPr lang="pl-PL" dirty="0"/>
          </a:p>
        </p:txBody>
      </p:sp>
      <p:sp>
        <p:nvSpPr>
          <p:cNvPr id="3" name="Content Placeholder 2">
            <a:extLst>
              <a:ext uri="{FF2B5EF4-FFF2-40B4-BE49-F238E27FC236}">
                <a16:creationId xmlns:a16="http://schemas.microsoft.com/office/drawing/2014/main" id="{F97B221A-EDFF-4509-8B94-067D6370CF18}"/>
              </a:ext>
            </a:extLst>
          </p:cNvPr>
          <p:cNvSpPr>
            <a:spLocks noGrp="1"/>
          </p:cNvSpPr>
          <p:nvPr>
            <p:ph idx="1"/>
          </p:nvPr>
        </p:nvSpPr>
        <p:spPr/>
        <p:txBody>
          <a:bodyPr/>
          <a:lstStyle/>
          <a:p>
            <a:pPr algn="l"/>
            <a:r>
              <a:rPr lang="pl-PL" b="0" i="0" dirty="0">
                <a:solidFill>
                  <a:srgbClr val="171717"/>
                </a:solidFill>
                <a:effectLst/>
                <a:latin typeface="Segoe UI" panose="020B0502040204020203" pitchFamily="34" charset="0"/>
                <a:hlinkClick r:id="rId3"/>
              </a:rPr>
              <a:t>Dodatek dotyczący ochrony danych</a:t>
            </a:r>
            <a:r>
              <a:rPr lang="pl-PL" b="0" i="0" dirty="0">
                <a:solidFill>
                  <a:srgbClr val="171717"/>
                </a:solidFill>
                <a:effectLst/>
                <a:latin typeface="Segoe UI" panose="020B0502040204020203" pitchFamily="34" charset="0"/>
              </a:rPr>
              <a:t> (DPA) dokładniej określa warunki przetwarzania danych i bezpieczeństwa dla usług online. Te warunki obejmują:</a:t>
            </a:r>
          </a:p>
          <a:p>
            <a:pPr lvl="1">
              <a:buFont typeface="Arial" panose="020B0604020202020204" pitchFamily="34" charset="0"/>
              <a:buChar char="•"/>
            </a:pPr>
            <a:r>
              <a:rPr lang="pl-PL" b="0" i="0" dirty="0">
                <a:solidFill>
                  <a:srgbClr val="171717"/>
                </a:solidFill>
                <a:effectLst/>
                <a:latin typeface="Segoe UI" panose="020B0502040204020203" pitchFamily="34" charset="0"/>
              </a:rPr>
              <a:t>zgodność z przepisami</a:t>
            </a:r>
          </a:p>
          <a:p>
            <a:pPr lvl="1">
              <a:buFont typeface="Arial" panose="020B0604020202020204" pitchFamily="34" charset="0"/>
              <a:buChar char="•"/>
            </a:pPr>
            <a:r>
              <a:rPr lang="pl-PL" b="0" i="0" dirty="0">
                <a:solidFill>
                  <a:srgbClr val="171717"/>
                </a:solidFill>
                <a:effectLst/>
                <a:latin typeface="Segoe UI" panose="020B0502040204020203" pitchFamily="34" charset="0"/>
              </a:rPr>
              <a:t>ujawnianie przetwarzanych danych</a:t>
            </a:r>
          </a:p>
          <a:p>
            <a:pPr lvl="1">
              <a:buFont typeface="Arial" panose="020B0604020202020204" pitchFamily="34" charset="0"/>
              <a:buChar char="•"/>
            </a:pPr>
            <a:r>
              <a:rPr lang="pl-PL" b="0" i="0" dirty="0">
                <a:solidFill>
                  <a:srgbClr val="171717"/>
                </a:solidFill>
                <a:effectLst/>
                <a:latin typeface="Segoe UI" panose="020B0502040204020203" pitchFamily="34" charset="0"/>
              </a:rPr>
              <a:t>bezpieczeństwo danych, w tym praktyki i zasady zabezpieczeń, szyfrowanie danych, dostęp do danych, obowiązki klientów i zgodność z audytem</a:t>
            </a:r>
          </a:p>
          <a:p>
            <a:pPr lvl="1">
              <a:buFont typeface="Arial" panose="020B0604020202020204" pitchFamily="34" charset="0"/>
              <a:buChar char="•"/>
            </a:pPr>
            <a:r>
              <a:rPr lang="pl-PL" b="0" i="0" dirty="0">
                <a:solidFill>
                  <a:srgbClr val="171717"/>
                </a:solidFill>
                <a:effectLst/>
                <a:latin typeface="Segoe UI" panose="020B0502040204020203" pitchFamily="34" charset="0"/>
              </a:rPr>
              <a:t>transfer, przechowywanie i usuwanie danych</a:t>
            </a:r>
          </a:p>
        </p:txBody>
      </p:sp>
    </p:spTree>
    <p:extLst>
      <p:ext uri="{BB962C8B-B14F-4D97-AF65-F5344CB8AC3E}">
        <p14:creationId xmlns:p14="http://schemas.microsoft.com/office/powerpoint/2010/main" val="4099270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37EE-C192-46C6-96D7-4E69A8357687}"/>
              </a:ext>
            </a:extLst>
          </p:cNvPr>
          <p:cNvSpPr>
            <a:spLocks noGrp="1"/>
          </p:cNvSpPr>
          <p:nvPr>
            <p:ph type="title"/>
          </p:nvPr>
        </p:nvSpPr>
        <p:spPr/>
        <p:txBody>
          <a:bodyPr/>
          <a:lstStyle/>
          <a:p>
            <a:r>
              <a:rPr lang="en-US" dirty="0"/>
              <a:t>Trust Center</a:t>
            </a:r>
            <a:endParaRPr lang="pl-PL" dirty="0"/>
          </a:p>
        </p:txBody>
      </p:sp>
      <p:sp>
        <p:nvSpPr>
          <p:cNvPr id="3" name="Content Placeholder 2">
            <a:extLst>
              <a:ext uri="{FF2B5EF4-FFF2-40B4-BE49-F238E27FC236}">
                <a16:creationId xmlns:a16="http://schemas.microsoft.com/office/drawing/2014/main" id="{974EA970-36D0-4D4D-A491-665AD62314F1}"/>
              </a:ext>
            </a:extLst>
          </p:cNvPr>
          <p:cNvSpPr>
            <a:spLocks noGrp="1"/>
          </p:cNvSpPr>
          <p:nvPr>
            <p:ph idx="1"/>
          </p:nvPr>
        </p:nvSpPr>
        <p:spPr>
          <a:xfrm>
            <a:off x="1066800" y="2103120"/>
            <a:ext cx="5029200" cy="3849624"/>
          </a:xfrm>
        </p:spPr>
        <p:txBody>
          <a:bodyPr/>
          <a:lstStyle/>
          <a:p>
            <a:pPr algn="l"/>
            <a:r>
              <a:rPr lang="pl-PL" b="0" i="0" dirty="0">
                <a:solidFill>
                  <a:srgbClr val="171717"/>
                </a:solidFill>
                <a:effectLst/>
                <a:latin typeface="Segoe UI" panose="020B0502040204020203" pitchFamily="34" charset="0"/>
                <a:hlinkClick r:id="rId2"/>
              </a:rPr>
              <a:t>Centrum zaufania</a:t>
            </a:r>
            <a:r>
              <a:rPr lang="pl-PL" b="0" i="0" dirty="0">
                <a:solidFill>
                  <a:srgbClr val="171717"/>
                </a:solidFill>
                <a:effectLst/>
                <a:latin typeface="Segoe UI" panose="020B0502040204020203" pitchFamily="34" charset="0"/>
              </a:rPr>
              <a:t> zapewnia:</a:t>
            </a:r>
          </a:p>
          <a:p>
            <a:pPr lvl="1">
              <a:buFont typeface="Arial" panose="020B0604020202020204" pitchFamily="34" charset="0"/>
              <a:buChar char="•"/>
            </a:pPr>
            <a:r>
              <a:rPr lang="pl-PL" b="0" i="0" dirty="0">
                <a:solidFill>
                  <a:srgbClr val="171717"/>
                </a:solidFill>
                <a:effectLst/>
                <a:latin typeface="Segoe UI" panose="020B0502040204020203" pitchFamily="34" charset="0"/>
              </a:rPr>
              <a:t>Szczegółowe informacje na temat zabezpieczeń, ochrony prywatności, ofert do obsługi zgodności, zasad, funkcji i rozwiązań działających w produktach w chmurze firmy Microsoft.</a:t>
            </a:r>
          </a:p>
          <a:p>
            <a:pPr lvl="1">
              <a:buFont typeface="Arial" panose="020B0604020202020204" pitchFamily="34" charset="0"/>
              <a:buChar char="•"/>
            </a:pPr>
            <a:r>
              <a:rPr lang="pl-PL" b="0" i="0" dirty="0">
                <a:solidFill>
                  <a:srgbClr val="171717"/>
                </a:solidFill>
                <a:effectLst/>
                <a:latin typeface="Segoe UI" panose="020B0502040204020203" pitchFamily="34" charset="0"/>
              </a:rPr>
              <a:t>Dodatkowe zasoby dotyczące każdego tematu.</a:t>
            </a:r>
          </a:p>
          <a:p>
            <a:pPr lvl="1">
              <a:buFont typeface="Arial" panose="020B0604020202020204" pitchFamily="34" charset="0"/>
              <a:buChar char="•"/>
            </a:pPr>
            <a:r>
              <a:rPr lang="pl-PL" b="0" i="0" dirty="0">
                <a:solidFill>
                  <a:srgbClr val="171717"/>
                </a:solidFill>
                <a:effectLst/>
                <a:latin typeface="Segoe UI" panose="020B0502040204020203" pitchFamily="34" charset="0"/>
              </a:rPr>
              <a:t>Linki do blogów poświęconych zagadnieniom związanym z zabezpieczeniami, prywatnością i zgodnością oraz zbliżających się wydarzeń.</a:t>
            </a:r>
          </a:p>
          <a:p>
            <a:endParaRPr lang="pl-PL" dirty="0"/>
          </a:p>
        </p:txBody>
      </p:sp>
      <p:pic>
        <p:nvPicPr>
          <p:cNvPr id="15362" name="Picture 2" descr="Zrzut ekranu przedstawiający stronę główną Centrum zaufania.">
            <a:extLst>
              <a:ext uri="{FF2B5EF4-FFF2-40B4-BE49-F238E27FC236}">
                <a16:creationId xmlns:a16="http://schemas.microsoft.com/office/drawing/2014/main" id="{C535C1D6-3EE1-4E06-B788-76FC0B5B3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1632"/>
            <a:ext cx="5505630" cy="347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48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92438-A8E2-4F56-B278-9AB2A7713875}"/>
              </a:ext>
            </a:extLst>
          </p:cNvPr>
          <p:cNvSpPr>
            <a:spLocks noGrp="1"/>
          </p:cNvSpPr>
          <p:nvPr>
            <p:ph type="title"/>
          </p:nvPr>
        </p:nvSpPr>
        <p:spPr/>
        <p:txBody>
          <a:bodyPr/>
          <a:lstStyle/>
          <a:p>
            <a:r>
              <a:rPr lang="en-US" dirty="0"/>
              <a:t>Azure compliance documentation</a:t>
            </a:r>
            <a:endParaRPr lang="pl-PL" dirty="0"/>
          </a:p>
        </p:txBody>
      </p:sp>
      <p:sp>
        <p:nvSpPr>
          <p:cNvPr id="3" name="Content Placeholder 2">
            <a:extLst>
              <a:ext uri="{FF2B5EF4-FFF2-40B4-BE49-F238E27FC236}">
                <a16:creationId xmlns:a16="http://schemas.microsoft.com/office/drawing/2014/main" id="{AF494FB9-C720-4DF1-AD44-AE6139D26BCC}"/>
              </a:ext>
            </a:extLst>
          </p:cNvPr>
          <p:cNvSpPr>
            <a:spLocks noGrp="1"/>
          </p:cNvSpPr>
          <p:nvPr>
            <p:ph idx="1"/>
          </p:nvPr>
        </p:nvSpPr>
        <p:spPr/>
        <p:txBody>
          <a:bodyPr/>
          <a:lstStyle/>
          <a:p>
            <a:pPr algn="l"/>
            <a:r>
              <a:rPr lang="pl-PL" b="0" i="0" u="none" strike="noStrike" dirty="0">
                <a:solidFill>
                  <a:srgbClr val="171717"/>
                </a:solidFill>
                <a:effectLst/>
                <a:latin typeface="Segoe UI" panose="020B0502040204020203" pitchFamily="34" charset="0"/>
                <a:hlinkClick r:id="rId2"/>
              </a:rPr>
              <a:t>Dokumentacja dotycząca zgodności platformy </a:t>
            </a:r>
            <a:r>
              <a:rPr lang="pl-PL" b="0" i="0" u="none" strike="noStrike" dirty="0" err="1">
                <a:solidFill>
                  <a:srgbClr val="171717"/>
                </a:solidFill>
                <a:effectLst/>
                <a:latin typeface="Segoe UI" panose="020B0502040204020203" pitchFamily="34" charset="0"/>
                <a:hlinkClick r:id="rId2"/>
              </a:rPr>
              <a:t>Azure</a:t>
            </a:r>
            <a:r>
              <a:rPr lang="pl-PL" b="0" i="0" dirty="0">
                <a:solidFill>
                  <a:srgbClr val="171717"/>
                </a:solidFill>
                <a:effectLst/>
                <a:latin typeface="Segoe UI" panose="020B0502040204020203" pitchFamily="34" charset="0"/>
              </a:rPr>
              <a:t> zapewnia szczegółową dokumentację dotyczącą standardów prawnych oraz zgodności z przepisami na platformie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a:t>
            </a:r>
          </a:p>
          <a:p>
            <a:pPr algn="l"/>
            <a:r>
              <a:rPr lang="pl-PL" b="0" i="0" dirty="0">
                <a:solidFill>
                  <a:srgbClr val="171717"/>
                </a:solidFill>
                <a:effectLst/>
                <a:latin typeface="Segoe UI" panose="020B0502040204020203" pitchFamily="34" charset="0"/>
              </a:rPr>
              <a:t>W tym miejscu znajdziesz oferty rozwiązań do zapewniania zgodności w ramach następujących kategorii:</a:t>
            </a:r>
          </a:p>
          <a:p>
            <a:pPr lvl="1">
              <a:buFont typeface="Arial" panose="020B0604020202020204" pitchFamily="34" charset="0"/>
              <a:buChar char="•"/>
            </a:pPr>
            <a:r>
              <a:rPr lang="pl-PL" b="0" i="0" dirty="0">
                <a:solidFill>
                  <a:srgbClr val="171717"/>
                </a:solidFill>
                <a:effectLst/>
                <a:latin typeface="Segoe UI" panose="020B0502040204020203" pitchFamily="34" charset="0"/>
              </a:rPr>
              <a:t>Globalnie</a:t>
            </a:r>
          </a:p>
          <a:p>
            <a:pPr lvl="1">
              <a:buFont typeface="Arial" panose="020B0604020202020204" pitchFamily="34" charset="0"/>
              <a:buChar char="•"/>
            </a:pPr>
            <a:r>
              <a:rPr lang="pl-PL" b="0" i="0" dirty="0">
                <a:solidFill>
                  <a:srgbClr val="171717"/>
                </a:solidFill>
                <a:effectLst/>
                <a:latin typeface="Segoe UI" panose="020B0502040204020203" pitchFamily="34" charset="0"/>
              </a:rPr>
              <a:t>Administracja USA</a:t>
            </a:r>
          </a:p>
          <a:p>
            <a:pPr lvl="1">
              <a:buFont typeface="Arial" panose="020B0604020202020204" pitchFamily="34" charset="0"/>
              <a:buChar char="•"/>
            </a:pPr>
            <a:r>
              <a:rPr lang="pl-PL" b="0" i="0" dirty="0">
                <a:solidFill>
                  <a:srgbClr val="171717"/>
                </a:solidFill>
                <a:effectLst/>
                <a:latin typeface="Segoe UI" panose="020B0502040204020203" pitchFamily="34" charset="0"/>
              </a:rPr>
              <a:t>Usługi finansowe</a:t>
            </a:r>
          </a:p>
          <a:p>
            <a:pPr lvl="1">
              <a:buFont typeface="Arial" panose="020B0604020202020204" pitchFamily="34" charset="0"/>
              <a:buChar char="•"/>
            </a:pPr>
            <a:r>
              <a:rPr lang="pl-PL" b="0" i="0" dirty="0">
                <a:solidFill>
                  <a:srgbClr val="171717"/>
                </a:solidFill>
                <a:effectLst/>
                <a:latin typeface="Segoe UI" panose="020B0502040204020203" pitchFamily="34" charset="0"/>
              </a:rPr>
              <a:t>Służba zdrowia</a:t>
            </a:r>
          </a:p>
          <a:p>
            <a:pPr lvl="1">
              <a:buFont typeface="Arial" panose="020B0604020202020204" pitchFamily="34" charset="0"/>
              <a:buChar char="•"/>
            </a:pPr>
            <a:r>
              <a:rPr lang="pl-PL" b="0" i="0" dirty="0">
                <a:solidFill>
                  <a:srgbClr val="171717"/>
                </a:solidFill>
                <a:effectLst/>
                <a:latin typeface="Segoe UI" panose="020B0502040204020203" pitchFamily="34" charset="0"/>
              </a:rPr>
              <a:t>Media i produkcja</a:t>
            </a:r>
          </a:p>
          <a:p>
            <a:pPr lvl="1">
              <a:buFont typeface="Arial" panose="020B0604020202020204" pitchFamily="34" charset="0"/>
              <a:buChar char="•"/>
            </a:pPr>
            <a:r>
              <a:rPr lang="pl-PL" b="0" i="0" dirty="0">
                <a:solidFill>
                  <a:srgbClr val="171717"/>
                </a:solidFill>
                <a:effectLst/>
                <a:latin typeface="Segoe UI" panose="020B0502040204020203" pitchFamily="34" charset="0"/>
              </a:rPr>
              <a:t>Regionalne</a:t>
            </a:r>
          </a:p>
          <a:p>
            <a:endParaRPr lang="pl-PL" dirty="0"/>
          </a:p>
        </p:txBody>
      </p:sp>
    </p:spTree>
    <p:extLst>
      <p:ext uri="{BB962C8B-B14F-4D97-AF65-F5344CB8AC3E}">
        <p14:creationId xmlns:p14="http://schemas.microsoft.com/office/powerpoint/2010/main" val="2313406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2E723-7D90-40A2-A1FA-9C602AAA00E2}"/>
              </a:ext>
            </a:extLst>
          </p:cNvPr>
          <p:cNvSpPr>
            <a:spLocks noGrp="1"/>
          </p:cNvSpPr>
          <p:nvPr>
            <p:ph type="title"/>
          </p:nvPr>
        </p:nvSpPr>
        <p:spPr/>
        <p:txBody>
          <a:bodyPr/>
          <a:lstStyle/>
          <a:p>
            <a:r>
              <a:rPr lang="en-US" dirty="0"/>
              <a:t>Azure Sovereign Regions</a:t>
            </a:r>
            <a:endParaRPr lang="pl-PL" dirty="0"/>
          </a:p>
        </p:txBody>
      </p:sp>
      <p:sp>
        <p:nvSpPr>
          <p:cNvPr id="3" name="Content Placeholder 2">
            <a:extLst>
              <a:ext uri="{FF2B5EF4-FFF2-40B4-BE49-F238E27FC236}">
                <a16:creationId xmlns:a16="http://schemas.microsoft.com/office/drawing/2014/main" id="{18908336-6BE4-4112-97A5-262AC4503659}"/>
              </a:ext>
            </a:extLst>
          </p:cNvPr>
          <p:cNvSpPr>
            <a:spLocks noGrp="1"/>
          </p:cNvSpPr>
          <p:nvPr>
            <p:ph idx="1"/>
          </p:nvPr>
        </p:nvSpPr>
        <p:spPr>
          <a:xfrm>
            <a:off x="1066800" y="2103120"/>
            <a:ext cx="5029200" cy="3849624"/>
          </a:xfrm>
        </p:spPr>
        <p:txBody>
          <a:bodyPr>
            <a:normAutofit fontScale="92500"/>
          </a:bodyPr>
          <a:lstStyle/>
          <a:p>
            <a:r>
              <a:rPr lang="pl-PL" b="0" i="0" u="sng" dirty="0">
                <a:effectLst/>
                <a:latin typeface="Segoe UI" panose="020B0502040204020203" pitchFamily="34" charset="0"/>
                <a:hlinkClick r:id="rId2"/>
              </a:rPr>
              <a:t>Platforma Microsoft </a:t>
            </a:r>
            <a:r>
              <a:rPr lang="pl-PL" b="0" i="0" u="sng" dirty="0" err="1">
                <a:effectLst/>
                <a:latin typeface="Segoe UI" panose="020B0502040204020203" pitchFamily="34" charset="0"/>
                <a:hlinkClick r:id="rId2"/>
              </a:rPr>
              <a:t>Azure</a:t>
            </a:r>
            <a:r>
              <a:rPr lang="pl-PL" b="0" i="0" u="sng" dirty="0">
                <a:effectLst/>
                <a:latin typeface="Segoe UI" panose="020B0502040204020203" pitchFamily="34" charset="0"/>
                <a:hlinkClick r:id="rId2"/>
              </a:rPr>
              <a:t> </a:t>
            </a:r>
            <a:r>
              <a:rPr lang="pl-PL" b="0" i="0" u="sng" dirty="0" err="1">
                <a:effectLst/>
                <a:latin typeface="Segoe UI" panose="020B0502040204020203" pitchFamily="34" charset="0"/>
                <a:hlinkClick r:id="rId2"/>
              </a:rPr>
              <a:t>Government</a:t>
            </a:r>
            <a:r>
              <a:rPr lang="pl-PL" b="0" i="0" dirty="0">
                <a:solidFill>
                  <a:srgbClr val="171717"/>
                </a:solidFill>
                <a:effectLst/>
                <a:latin typeface="Segoe UI" panose="020B0502040204020203" pitchFamily="34" charset="0"/>
              </a:rPr>
              <a:t> jest oddzielnym wystąpieniem platformy Microsoft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Odpowiada na wymagania w zakresie zabezpieczeń i zgodności z przepisami amerykańskich agencji federalnych, władz stanowych i lokalnych oraz ich dostawców rozwiązań. Platforma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Government</a:t>
            </a:r>
            <a:r>
              <a:rPr lang="pl-PL" b="0" i="0" dirty="0">
                <a:solidFill>
                  <a:srgbClr val="171717"/>
                </a:solidFill>
                <a:effectLst/>
                <a:latin typeface="Segoe UI" panose="020B0502040204020203" pitchFamily="34" charset="0"/>
              </a:rPr>
              <a:t> oferuje fizyczną izolację od wdrożeń innych niż wdrożenia dla instytucji rządowych USA i zapewnia sprawdzony amerykański personel.</a:t>
            </a:r>
          </a:p>
          <a:p>
            <a:r>
              <a:rPr lang="pl-PL" b="0" i="0" dirty="0">
                <a:solidFill>
                  <a:srgbClr val="171717"/>
                </a:solidFill>
                <a:effectLst/>
                <a:latin typeface="Segoe UI" panose="020B0502040204020203" pitchFamily="34" charset="0"/>
              </a:rPr>
              <a:t>Platforma </a:t>
            </a:r>
            <a:r>
              <a:rPr lang="pl-PL" b="0" i="0" u="none" strike="noStrike" dirty="0" err="1">
                <a:effectLst/>
                <a:latin typeface="Segoe UI" panose="020B0502040204020203" pitchFamily="34" charset="0"/>
                <a:hlinkClick r:id="rId3"/>
              </a:rPr>
              <a:t>Azure</a:t>
            </a:r>
            <a:r>
              <a:rPr lang="pl-PL" b="0" i="0" u="none" strike="noStrike" dirty="0">
                <a:effectLst/>
                <a:latin typeface="Segoe UI" panose="020B0502040204020203" pitchFamily="34" charset="0"/>
                <a:hlinkClick r:id="rId3"/>
              </a:rPr>
              <a:t> (Chiny) — 21Vianet</a:t>
            </a:r>
            <a:r>
              <a:rPr lang="pl-PL" b="0" i="0" dirty="0">
                <a:solidFill>
                  <a:srgbClr val="171717"/>
                </a:solidFill>
                <a:effectLst/>
                <a:latin typeface="Segoe UI" panose="020B0502040204020203" pitchFamily="34" charset="0"/>
              </a:rPr>
              <a:t> jest obsługiwana przez firmę 21Vianet. Jest to fizycznie oddzielone wystąpienie usług w chmurze zlokalizowane w Chinach. Platforma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(Chiny) — 21Vianet jest niezależnie obsługiwana i udostępniana przez Shanghai Blue </a:t>
            </a:r>
            <a:r>
              <a:rPr lang="pl-PL" b="0" i="0" dirty="0" err="1">
                <a:solidFill>
                  <a:srgbClr val="171717"/>
                </a:solidFill>
                <a:effectLst/>
                <a:latin typeface="Segoe UI" panose="020B0502040204020203" pitchFamily="34" charset="0"/>
              </a:rPr>
              <a:t>Cloud</a:t>
            </a:r>
            <a:r>
              <a:rPr lang="pl-PL" b="0" i="0" dirty="0">
                <a:solidFill>
                  <a:srgbClr val="171717"/>
                </a:solidFill>
                <a:effectLst/>
                <a:latin typeface="Segoe UI" panose="020B0502040204020203" pitchFamily="34" charset="0"/>
              </a:rPr>
              <a:t> Technology Co., Ltd. („21Vianet”), spółkę zależną należącą w całości do firmy Beijing 21Vianet Broadband Data Center Co., Ltd.</a:t>
            </a:r>
          </a:p>
          <a:p>
            <a:endParaRPr lang="pl-PL" dirty="0"/>
          </a:p>
        </p:txBody>
      </p:sp>
      <p:pic>
        <p:nvPicPr>
          <p:cNvPr id="16386" name="Picture 2" descr="Zrzut ekranu przedstawiający stronę główną witryny internetowej Microsoft Azure Government.">
            <a:extLst>
              <a:ext uri="{FF2B5EF4-FFF2-40B4-BE49-F238E27FC236}">
                <a16:creationId xmlns:a16="http://schemas.microsoft.com/office/drawing/2014/main" id="{A8BFB64D-3283-4F2B-AF9D-94F60DBDC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937" y="1669870"/>
            <a:ext cx="4208542" cy="2358062"/>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Zrzut ekranu przedstawiający stronę główną witryny internetowej Microsoft Azure — Chiny.">
            <a:extLst>
              <a:ext uri="{FF2B5EF4-FFF2-40B4-BE49-F238E27FC236}">
                <a16:creationId xmlns:a16="http://schemas.microsoft.com/office/drawing/2014/main" id="{478BF042-D3BA-48E9-9E94-AF566343A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6937" y="4116708"/>
            <a:ext cx="4208542" cy="194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971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AAAC-5AC4-4D01-9B02-2C6DC7457AE4}"/>
              </a:ext>
            </a:extLst>
          </p:cNvPr>
          <p:cNvSpPr>
            <a:spLocks noGrp="1"/>
          </p:cNvSpPr>
          <p:nvPr>
            <p:ph type="title"/>
          </p:nvPr>
        </p:nvSpPr>
        <p:spPr/>
        <p:txBody>
          <a:bodyPr>
            <a:normAutofit/>
          </a:bodyPr>
          <a:lstStyle/>
          <a:p>
            <a:r>
              <a:rPr lang="pl-PL" dirty="0" err="1"/>
              <a:t>Azure</a:t>
            </a:r>
            <a:r>
              <a:rPr lang="pl-PL" dirty="0"/>
              <a:t> </a:t>
            </a:r>
            <a:r>
              <a:rPr lang="pl-PL" dirty="0" err="1"/>
              <a:t>cost</a:t>
            </a:r>
            <a:r>
              <a:rPr lang="pl-PL" dirty="0"/>
              <a:t> management</a:t>
            </a:r>
          </a:p>
        </p:txBody>
      </p:sp>
      <p:sp>
        <p:nvSpPr>
          <p:cNvPr id="3" name="Text Placeholder 2">
            <a:extLst>
              <a:ext uri="{FF2B5EF4-FFF2-40B4-BE49-F238E27FC236}">
                <a16:creationId xmlns:a16="http://schemas.microsoft.com/office/drawing/2014/main" id="{DF87B988-3466-4778-93F9-300C04863E50}"/>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1022192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5F43A567-9D5F-4ABA-AE51-C2743E95C977}"/>
              </a:ext>
            </a:extLst>
          </p:cNvPr>
          <p:cNvSpPr/>
          <p:nvPr/>
        </p:nvSpPr>
        <p:spPr>
          <a:xfrm>
            <a:off x="822121" y="1761688"/>
            <a:ext cx="10368793" cy="4453718"/>
          </a:xfrm>
          <a:prstGeom prst="roundRect">
            <a:avLst>
              <a:gd name="adj" fmla="val 191"/>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2" name="Title 1">
            <a:extLst>
              <a:ext uri="{FF2B5EF4-FFF2-40B4-BE49-F238E27FC236}">
                <a16:creationId xmlns:a16="http://schemas.microsoft.com/office/drawing/2014/main" id="{6C117CD5-85EF-4F00-AE68-315731AAB623}"/>
              </a:ext>
            </a:extLst>
          </p:cNvPr>
          <p:cNvSpPr>
            <a:spLocks noGrp="1"/>
          </p:cNvSpPr>
          <p:nvPr>
            <p:ph type="title"/>
          </p:nvPr>
        </p:nvSpPr>
        <p:spPr/>
        <p:txBody>
          <a:bodyPr/>
          <a:lstStyle/>
          <a:p>
            <a:r>
              <a:rPr lang="pl-PL" dirty="0"/>
              <a:t>Plan</a:t>
            </a:r>
          </a:p>
        </p:txBody>
      </p:sp>
      <p:sp>
        <p:nvSpPr>
          <p:cNvPr id="3" name="Content Placeholder 2">
            <a:extLst>
              <a:ext uri="{FF2B5EF4-FFF2-40B4-BE49-F238E27FC236}">
                <a16:creationId xmlns:a16="http://schemas.microsoft.com/office/drawing/2014/main" id="{CFBE3936-6A48-4A8F-99FD-BE7A56564216}"/>
              </a:ext>
            </a:extLst>
          </p:cNvPr>
          <p:cNvSpPr>
            <a:spLocks noGrp="1"/>
          </p:cNvSpPr>
          <p:nvPr>
            <p:ph idx="1"/>
          </p:nvPr>
        </p:nvSpPr>
        <p:spPr/>
        <p:txBody>
          <a:bodyPr>
            <a:normAutofit/>
          </a:bodyPr>
          <a:lstStyle/>
          <a:p>
            <a:r>
              <a:rPr lang="en-US" b="1" dirty="0"/>
              <a:t>Describe Azure cost management and Service Level Agreements (10- 15%)</a:t>
            </a:r>
            <a:r>
              <a:rPr lang="en-US" dirty="0"/>
              <a:t> </a:t>
            </a:r>
            <a:endParaRPr lang="pl-PL" dirty="0"/>
          </a:p>
          <a:p>
            <a:pPr lvl="1"/>
            <a:r>
              <a:rPr lang="en-US" dirty="0"/>
              <a:t>Describe methods for planning and managing costs </a:t>
            </a:r>
            <a:endParaRPr lang="pl-PL" dirty="0"/>
          </a:p>
          <a:p>
            <a:pPr lvl="2"/>
            <a:r>
              <a:rPr lang="en-US" dirty="0"/>
              <a:t>identify factors that can affect costs (resource types, services, locations, ingress and egress traffic) </a:t>
            </a:r>
            <a:endParaRPr lang="pl-PL" dirty="0"/>
          </a:p>
          <a:p>
            <a:pPr lvl="2"/>
            <a:r>
              <a:rPr lang="en-US" dirty="0"/>
              <a:t>identify factors that can reduce costs (reserved instances, reserved capacity, hybrid use benefit, spot pricing) </a:t>
            </a:r>
            <a:endParaRPr lang="pl-PL" dirty="0"/>
          </a:p>
          <a:p>
            <a:pPr lvl="2"/>
            <a:r>
              <a:rPr lang="en-US" dirty="0"/>
              <a:t>describe the functionality and usage of the Pricing calculator and the Total Cost of Ownership (TCO) calculator </a:t>
            </a:r>
            <a:endParaRPr lang="pl-PL" dirty="0"/>
          </a:p>
          <a:p>
            <a:pPr lvl="2"/>
            <a:r>
              <a:rPr lang="en-US" dirty="0"/>
              <a:t>describe the functionality and usage of Azure Cost Management</a:t>
            </a:r>
            <a:endParaRPr lang="pl-PL" dirty="0"/>
          </a:p>
        </p:txBody>
      </p:sp>
    </p:spTree>
    <p:extLst>
      <p:ext uri="{BB962C8B-B14F-4D97-AF65-F5344CB8AC3E}">
        <p14:creationId xmlns:p14="http://schemas.microsoft.com/office/powerpoint/2010/main" val="127077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555F2-FDEB-48D7-8430-0A7C02357403}"/>
              </a:ext>
            </a:extLst>
          </p:cNvPr>
          <p:cNvSpPr>
            <a:spLocks noGrp="1"/>
          </p:cNvSpPr>
          <p:nvPr>
            <p:ph type="title"/>
          </p:nvPr>
        </p:nvSpPr>
        <p:spPr/>
        <p:txBody>
          <a:bodyPr/>
          <a:lstStyle/>
          <a:p>
            <a:r>
              <a:rPr lang="pl-PL" dirty="0" err="1"/>
              <a:t>Affect</a:t>
            </a:r>
            <a:r>
              <a:rPr lang="pl-PL" dirty="0"/>
              <a:t> </a:t>
            </a:r>
            <a:r>
              <a:rPr lang="pl-PL" dirty="0" err="1"/>
              <a:t>costs</a:t>
            </a:r>
            <a:endParaRPr lang="pl-PL" dirty="0"/>
          </a:p>
        </p:txBody>
      </p:sp>
      <p:sp>
        <p:nvSpPr>
          <p:cNvPr id="3" name="Content Placeholder 2">
            <a:extLst>
              <a:ext uri="{FF2B5EF4-FFF2-40B4-BE49-F238E27FC236}">
                <a16:creationId xmlns:a16="http://schemas.microsoft.com/office/drawing/2014/main" id="{3F8FB6DB-A6F2-435A-8887-1E69E63658FA}"/>
              </a:ext>
            </a:extLst>
          </p:cNvPr>
          <p:cNvSpPr>
            <a:spLocks noGrp="1"/>
          </p:cNvSpPr>
          <p:nvPr>
            <p:ph idx="1"/>
          </p:nvPr>
        </p:nvSpPr>
        <p:spPr/>
        <p:txBody>
          <a:bodyPr>
            <a:normAutofit fontScale="55000" lnSpcReduction="20000"/>
          </a:bodyPr>
          <a:lstStyle/>
          <a:p>
            <a:r>
              <a:rPr lang="pl-PL" b="1" i="0" dirty="0">
                <a:solidFill>
                  <a:srgbClr val="171717"/>
                </a:solidFill>
                <a:effectLst/>
                <a:latin typeface="Segoe UI" panose="020B0502040204020203" pitchFamily="34" charset="0"/>
              </a:rPr>
              <a:t>Typ zasobu</a:t>
            </a:r>
          </a:p>
          <a:p>
            <a:pPr algn="l"/>
            <a:r>
              <a:rPr lang="pl-PL" b="0" i="0" dirty="0">
                <a:solidFill>
                  <a:srgbClr val="171717"/>
                </a:solidFill>
                <a:effectLst/>
                <a:latin typeface="Segoe UI" panose="020B0502040204020203" pitchFamily="34" charset="0"/>
              </a:rPr>
              <a:t>Wiele czynników wpływa na koszty zasobów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Są one zależne od typu zasobu lub sposobu jego dostosowania.</a:t>
            </a:r>
          </a:p>
          <a:p>
            <a:pPr algn="l"/>
            <a:r>
              <a:rPr lang="pl-PL" b="0" i="0" dirty="0">
                <a:solidFill>
                  <a:srgbClr val="171717"/>
                </a:solidFill>
                <a:effectLst/>
                <a:latin typeface="Segoe UI" panose="020B0502040204020203" pitchFamily="34" charset="0"/>
              </a:rPr>
              <a:t>Na przykład w przypadku </a:t>
            </a:r>
            <a:r>
              <a:rPr lang="pl-PL" b="0" i="0" dirty="0" err="1">
                <a:solidFill>
                  <a:srgbClr val="171717"/>
                </a:solidFill>
                <a:effectLst/>
                <a:latin typeface="Segoe UI" panose="020B0502040204020203" pitchFamily="34" charset="0"/>
              </a:rPr>
              <a:t>strorage</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account</a:t>
            </a:r>
            <a:r>
              <a:rPr lang="pl-PL" b="0" i="0" dirty="0">
                <a:solidFill>
                  <a:srgbClr val="171717"/>
                </a:solidFill>
                <a:effectLst/>
                <a:latin typeface="Segoe UI" panose="020B0502040204020203" pitchFamily="34" charset="0"/>
              </a:rPr>
              <a:t> należy określić typ (np. magazyn blokowych obiektów </a:t>
            </a:r>
            <a:r>
              <a:rPr lang="pl-PL" b="0" i="0" dirty="0" err="1">
                <a:solidFill>
                  <a:srgbClr val="171717"/>
                </a:solidFill>
                <a:effectLst/>
                <a:latin typeface="Segoe UI" panose="020B0502040204020203" pitchFamily="34" charset="0"/>
              </a:rPr>
              <a:t>blob</a:t>
            </a:r>
            <a:r>
              <a:rPr lang="pl-PL" b="0" i="0" dirty="0">
                <a:solidFill>
                  <a:srgbClr val="171717"/>
                </a:solidFill>
                <a:effectLst/>
                <a:latin typeface="Segoe UI" panose="020B0502040204020203" pitchFamily="34" charset="0"/>
              </a:rPr>
              <a:t> lub </a:t>
            </a:r>
            <a:r>
              <a:rPr lang="pl-PL" b="0" i="0" dirty="0" err="1">
                <a:solidFill>
                  <a:srgbClr val="171717"/>
                </a:solidFill>
                <a:effectLst/>
                <a:latin typeface="Segoe UI" panose="020B0502040204020203" pitchFamily="34" charset="0"/>
              </a:rPr>
              <a:t>Table</a:t>
            </a:r>
            <a:r>
              <a:rPr lang="pl-PL" b="0" i="0" dirty="0">
                <a:solidFill>
                  <a:srgbClr val="171717"/>
                </a:solidFill>
                <a:effectLst/>
                <a:latin typeface="Segoe UI" panose="020B0502040204020203" pitchFamily="34" charset="0"/>
              </a:rPr>
              <a:t> Storage), warstwę wydajności (Standardowa lub Premium) oraz warstwę dostępu (Gorąca, Chłodna lub Archiwum). Koszty są uzależnione od dokonanych wyborów.</a:t>
            </a:r>
          </a:p>
          <a:p>
            <a:pPr algn="l"/>
            <a:r>
              <a:rPr lang="pl-PL" b="1" i="0" dirty="0">
                <a:solidFill>
                  <a:srgbClr val="171717"/>
                </a:solidFill>
                <a:effectLst/>
                <a:latin typeface="Segoe UI" panose="020B0502040204020203" pitchFamily="34" charset="0"/>
              </a:rPr>
              <a:t>Mierniki użycia</a:t>
            </a:r>
          </a:p>
          <a:p>
            <a:pPr algn="l"/>
            <a:r>
              <a:rPr lang="pl-PL" b="0" i="0" dirty="0">
                <a:solidFill>
                  <a:srgbClr val="171717"/>
                </a:solidFill>
                <a:effectLst/>
                <a:latin typeface="Segoe UI" panose="020B0502040204020203" pitchFamily="34" charset="0"/>
              </a:rPr>
              <a:t>Podczas aprowizowania zasobu na platformie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są tworzone </a:t>
            </a:r>
            <a:r>
              <a:rPr lang="pl-PL" b="0" i="1" dirty="0">
                <a:solidFill>
                  <a:srgbClr val="171717"/>
                </a:solidFill>
                <a:effectLst/>
                <a:latin typeface="Segoe UI" panose="020B0502040204020203" pitchFamily="34" charset="0"/>
              </a:rPr>
              <a:t>mierniki</a:t>
            </a:r>
            <a:r>
              <a:rPr lang="pl-PL" b="0" i="0" dirty="0">
                <a:solidFill>
                  <a:srgbClr val="171717"/>
                </a:solidFill>
                <a:effectLst/>
                <a:latin typeface="Segoe UI" panose="020B0502040204020203" pitchFamily="34" charset="0"/>
              </a:rPr>
              <a:t> umożliwiające śledzenie użycia tego zasobu. Platforma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korzysta z tych mierników do generowania rekordu użycia, który jest później używany do obliczania kwoty rachunku.</a:t>
            </a:r>
          </a:p>
          <a:p>
            <a:pPr algn="l"/>
            <a:r>
              <a:rPr lang="pl-PL" b="0" i="0" dirty="0">
                <a:solidFill>
                  <a:srgbClr val="171717"/>
                </a:solidFill>
                <a:effectLst/>
                <a:latin typeface="Segoe UI" panose="020B0502040204020203" pitchFamily="34" charset="0"/>
              </a:rPr>
              <a:t>Mierniki użycia pełnią podobną rolę, jak liczniki energii elektrycznej lub wody w domu. Co miesiąc może być naliczana podstawowa opłata za prąd i wodę, ale końcowy rachunek bazuje na łącznej liczbie zużytych kilowatogodzin i metrów sześciennych.</a:t>
            </a:r>
          </a:p>
          <a:p>
            <a:pPr algn="l"/>
            <a:r>
              <a:rPr lang="pl-PL" b="0" i="0" dirty="0">
                <a:solidFill>
                  <a:srgbClr val="171717"/>
                </a:solidFill>
                <a:effectLst/>
                <a:latin typeface="Segoe UI" panose="020B0502040204020203" pitchFamily="34" charset="0"/>
              </a:rPr>
              <a:t>Przykładem może być pojedyncza maszyna wirtualna. Podczas śledzenia jej użycia istotną rolę pełnią następujące rodzaje mierników:</a:t>
            </a:r>
          </a:p>
          <a:p>
            <a:pPr lvl="1">
              <a:buFont typeface="Arial" panose="020B0604020202020204" pitchFamily="34" charset="0"/>
              <a:buChar char="•"/>
            </a:pPr>
            <a:r>
              <a:rPr lang="pl-PL" b="0" i="0" dirty="0">
                <a:solidFill>
                  <a:srgbClr val="171717"/>
                </a:solidFill>
                <a:effectLst/>
                <a:latin typeface="Segoe UI" panose="020B0502040204020203" pitchFamily="34" charset="0"/>
              </a:rPr>
              <a:t>Całkowity czas procesora CPU.</a:t>
            </a:r>
          </a:p>
          <a:p>
            <a:pPr lvl="1">
              <a:buFont typeface="Arial" panose="020B0604020202020204" pitchFamily="34" charset="0"/>
              <a:buChar char="•"/>
            </a:pPr>
            <a:r>
              <a:rPr lang="pl-PL" b="0" i="0" dirty="0">
                <a:solidFill>
                  <a:srgbClr val="171717"/>
                </a:solidFill>
                <a:effectLst/>
                <a:latin typeface="Segoe UI" panose="020B0502040204020203" pitchFamily="34" charset="0"/>
              </a:rPr>
              <a:t>Czas spędzony na publicznym adresie IP.</a:t>
            </a:r>
          </a:p>
          <a:p>
            <a:pPr lvl="1">
              <a:buFont typeface="Arial" panose="020B0604020202020204" pitchFamily="34" charset="0"/>
              <a:buChar char="•"/>
            </a:pPr>
            <a:r>
              <a:rPr lang="pl-PL" b="0" i="0" dirty="0">
                <a:solidFill>
                  <a:srgbClr val="171717"/>
                </a:solidFill>
                <a:effectLst/>
                <a:latin typeface="Segoe UI" panose="020B0502040204020203" pitchFamily="34" charset="0"/>
              </a:rPr>
              <a:t>Ruch sieciowy przychodzący do maszyny wirtualnej i wychodzący z niej.</a:t>
            </a:r>
          </a:p>
          <a:p>
            <a:pPr lvl="1">
              <a:buFont typeface="Arial" panose="020B0604020202020204" pitchFamily="34" charset="0"/>
              <a:buChar char="•"/>
            </a:pPr>
            <a:r>
              <a:rPr lang="pl-PL" b="0" i="0" dirty="0">
                <a:solidFill>
                  <a:srgbClr val="171717"/>
                </a:solidFill>
                <a:effectLst/>
                <a:latin typeface="Segoe UI" panose="020B0502040204020203" pitchFamily="34" charset="0"/>
              </a:rPr>
              <a:t>Rozmiar dysku i liczba wykonywanych na nim operacji odczytu i zapisu.</a:t>
            </a:r>
          </a:p>
          <a:p>
            <a:pPr algn="l"/>
            <a:r>
              <a:rPr lang="pl-PL" b="1" i="0" dirty="0">
                <a:solidFill>
                  <a:srgbClr val="171717"/>
                </a:solidFill>
                <a:effectLst/>
                <a:latin typeface="Segoe UI" panose="020B0502040204020203" pitchFamily="34" charset="0"/>
              </a:rPr>
              <a:t>Użycie zasobu</a:t>
            </a:r>
          </a:p>
          <a:p>
            <a:pPr algn="l"/>
            <a:r>
              <a:rPr lang="pl-PL" b="0" i="0" dirty="0">
                <a:solidFill>
                  <a:srgbClr val="171717"/>
                </a:solidFill>
                <a:effectLst/>
                <a:latin typeface="Segoe UI" panose="020B0502040204020203" pitchFamily="34" charset="0"/>
              </a:rPr>
              <a:t>Na platformie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opłata jest zawsze naliczana na podstawie użycia.</a:t>
            </a:r>
          </a:p>
          <a:p>
            <a:pPr lvl="1"/>
            <a:r>
              <a:rPr lang="pl-PL" b="0" i="0" dirty="0">
                <a:solidFill>
                  <a:srgbClr val="171717"/>
                </a:solidFill>
                <a:effectLst/>
                <a:latin typeface="Segoe UI" panose="020B0502040204020203" pitchFamily="34" charset="0"/>
              </a:rPr>
              <a:t>Na platformie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maszynę wirtualną można usunąć lub cofnąć jej przydział. Usunięcie maszyny wirtualnej oznacza, że nie jest już ona potrzebna. Taka maszyna wirtualna jest usuwana z subskrypcji i przygotowywana dla innego klienta.</a:t>
            </a:r>
          </a:p>
          <a:p>
            <a:pPr lvl="1"/>
            <a:r>
              <a:rPr lang="pl-PL" b="0" i="0" dirty="0">
                <a:solidFill>
                  <a:srgbClr val="171717"/>
                </a:solidFill>
                <a:effectLst/>
                <a:latin typeface="Segoe UI" panose="020B0502040204020203" pitchFamily="34" charset="0"/>
              </a:rPr>
              <a:t>Cofnięcie przydziału maszyny wirtualnej oznacza, że maszyna wirtualna nie jest już uruchomiona. Natomiast skojarzone dyski twarde i dane nadal są przechowywane na platformie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Taka maszyna wirtualna nie jest przypisana do procesora ani sieci w centrum danych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dlatego nie generuje kosztów związanych z czasem obliczeń czy adresem IP maszyny wirtualnej. Ponieważ dyski i dane nadal są przechowywane, a zasób jest dostępny w ramach subskrypcji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opłaty za magazyn na dysku są nadal naliczane.</a:t>
            </a:r>
          </a:p>
          <a:p>
            <a:pPr lvl="1"/>
            <a:r>
              <a:rPr lang="pl-PL" b="0" i="0" dirty="0">
                <a:solidFill>
                  <a:srgbClr val="171717"/>
                </a:solidFill>
                <a:effectLst/>
                <a:latin typeface="Segoe UI" panose="020B0502040204020203" pitchFamily="34" charset="0"/>
              </a:rPr>
              <a:t>Cofnięcie przydziału maszyny wirtualnej, gdy nie jest planowane jej użycie przez pewien czas, jest jednym ze sposobów minimalizowania kosztów. Można na przykład cofnąć przydział maszyn wirtualnych używanych do celów testowych w weekendy, gdy zespół testowy z nich nie korzysta. Więcej sposobów minimalizowania kosztów opisano w dalszej części tego modułu.</a:t>
            </a:r>
          </a:p>
          <a:p>
            <a:endParaRPr lang="pl-PL" dirty="0"/>
          </a:p>
        </p:txBody>
      </p:sp>
    </p:spTree>
    <p:extLst>
      <p:ext uri="{BB962C8B-B14F-4D97-AF65-F5344CB8AC3E}">
        <p14:creationId xmlns:p14="http://schemas.microsoft.com/office/powerpoint/2010/main" val="584777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D5082-7529-400E-8567-A7712692B89D}"/>
              </a:ext>
            </a:extLst>
          </p:cNvPr>
          <p:cNvSpPr>
            <a:spLocks noGrp="1"/>
          </p:cNvSpPr>
          <p:nvPr>
            <p:ph type="title"/>
          </p:nvPr>
        </p:nvSpPr>
        <p:spPr/>
        <p:txBody>
          <a:bodyPr/>
          <a:lstStyle/>
          <a:p>
            <a:r>
              <a:rPr lang="pl-PL" dirty="0" err="1"/>
              <a:t>Affect</a:t>
            </a:r>
            <a:r>
              <a:rPr lang="pl-PL" dirty="0"/>
              <a:t> </a:t>
            </a:r>
            <a:r>
              <a:rPr lang="pl-PL" dirty="0" err="1"/>
              <a:t>costs</a:t>
            </a:r>
            <a:endParaRPr lang="pl-PL" dirty="0"/>
          </a:p>
        </p:txBody>
      </p:sp>
      <p:sp>
        <p:nvSpPr>
          <p:cNvPr id="3" name="Content Placeholder 2">
            <a:extLst>
              <a:ext uri="{FF2B5EF4-FFF2-40B4-BE49-F238E27FC236}">
                <a16:creationId xmlns:a16="http://schemas.microsoft.com/office/drawing/2014/main" id="{A72FB945-0650-4A61-9E46-5F0870B7B586}"/>
              </a:ext>
            </a:extLst>
          </p:cNvPr>
          <p:cNvSpPr>
            <a:spLocks noGrp="1"/>
          </p:cNvSpPr>
          <p:nvPr>
            <p:ph idx="1"/>
          </p:nvPr>
        </p:nvSpPr>
        <p:spPr/>
        <p:txBody>
          <a:bodyPr>
            <a:normAutofit fontScale="70000" lnSpcReduction="20000"/>
          </a:bodyPr>
          <a:lstStyle/>
          <a:p>
            <a:pPr algn="l"/>
            <a:r>
              <a:rPr lang="pl-PL" b="1" i="0" dirty="0">
                <a:solidFill>
                  <a:srgbClr val="171717"/>
                </a:solidFill>
                <a:effectLst/>
                <a:latin typeface="Segoe UI" panose="020B0502040204020203" pitchFamily="34" charset="0"/>
              </a:rPr>
              <a:t>Typy subskrypcji platformy </a:t>
            </a:r>
            <a:r>
              <a:rPr lang="pl-PL" b="1" i="0" dirty="0" err="1">
                <a:solidFill>
                  <a:srgbClr val="171717"/>
                </a:solidFill>
                <a:effectLst/>
                <a:latin typeface="Segoe UI" panose="020B0502040204020203" pitchFamily="34" charset="0"/>
              </a:rPr>
              <a:t>Azure</a:t>
            </a:r>
            <a:endParaRPr lang="pl-PL" b="1" i="0" dirty="0">
              <a:solidFill>
                <a:srgbClr val="171717"/>
              </a:solidFill>
              <a:effectLst/>
              <a:latin typeface="Segoe UI" panose="020B0502040204020203" pitchFamily="34" charset="0"/>
            </a:endParaRPr>
          </a:p>
          <a:p>
            <a:pPr algn="l"/>
            <a:r>
              <a:rPr lang="pl-PL" b="0" i="0" dirty="0">
                <a:solidFill>
                  <a:srgbClr val="171717"/>
                </a:solidFill>
                <a:effectLst/>
                <a:latin typeface="Segoe UI" panose="020B0502040204020203" pitchFamily="34" charset="0"/>
              </a:rPr>
              <a:t>Niektóre typy subskrypcji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obejmują również limity użycia, które wpływają na koszty.</a:t>
            </a:r>
          </a:p>
          <a:p>
            <a:pPr algn="l"/>
            <a:r>
              <a:rPr lang="pl-PL" b="1" i="0" dirty="0" err="1">
                <a:solidFill>
                  <a:srgbClr val="171717"/>
                </a:solidFill>
                <a:effectLst/>
                <a:latin typeface="Segoe UI" panose="020B0502040204020203" pitchFamily="34" charset="0"/>
              </a:rPr>
              <a:t>Azure</a:t>
            </a:r>
            <a:r>
              <a:rPr lang="pl-PL" b="1" i="0" dirty="0">
                <a:solidFill>
                  <a:srgbClr val="171717"/>
                </a:solidFill>
                <a:effectLst/>
                <a:latin typeface="Segoe UI" panose="020B0502040204020203" pitchFamily="34" charset="0"/>
              </a:rPr>
              <a:t> Marketplace</a:t>
            </a:r>
          </a:p>
          <a:p>
            <a:pPr algn="l"/>
            <a:r>
              <a:rPr lang="pl-PL" b="0" i="0" dirty="0">
                <a:solidFill>
                  <a:srgbClr val="171717"/>
                </a:solidFill>
                <a:effectLst/>
                <a:latin typeface="Segoe UI" panose="020B0502040204020203" pitchFamily="34" charset="0"/>
              </a:rPr>
              <a:t>Rozwiązania i usługi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można również zakupić od innych dostawców za pośrednictwem portalu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Marketplace. Mogą to być na przykład zarządzane urządzenia zapory sieciowej i łączniki z usługami tworzenia kopii zapasowych innych firm. Struktury rozliczeń są ustalane przez dostawcę.</a:t>
            </a:r>
          </a:p>
          <a:p>
            <a:pPr algn="l"/>
            <a:r>
              <a:rPr lang="pl-PL" b="1" i="0" dirty="0">
                <a:solidFill>
                  <a:srgbClr val="171717"/>
                </a:solidFill>
                <a:effectLst/>
                <a:latin typeface="Segoe UI" panose="020B0502040204020203" pitchFamily="34" charset="0"/>
              </a:rPr>
              <a:t>Lokalizacja</a:t>
            </a:r>
          </a:p>
          <a:p>
            <a:pPr algn="l"/>
            <a:r>
              <a:rPr lang="pl-PL" b="0" i="0" dirty="0">
                <a:solidFill>
                  <a:srgbClr val="171717"/>
                </a:solidFill>
                <a:effectLst/>
                <a:latin typeface="Segoe UI" panose="020B0502040204020203" pitchFamily="34" charset="0"/>
              </a:rPr>
              <a:t>Infrastruktura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jest dystrybuowana globalnie, co umożliwia centralne wdrażanie usług lub ich aprowizowanie w lokalizacji znajdującej się najbliżej klientów.</a:t>
            </a:r>
          </a:p>
          <a:p>
            <a:pPr algn="l"/>
            <a:r>
              <a:rPr lang="pl-PL" b="0" i="0" dirty="0">
                <a:solidFill>
                  <a:srgbClr val="171717"/>
                </a:solidFill>
                <a:effectLst/>
                <a:latin typeface="Segoe UI" panose="020B0502040204020203" pitchFamily="34" charset="0"/>
              </a:rPr>
              <a:t>Różne regiony mogą mieć różne powiązane z nimi ceny. Ze względu na to, że regiony geograficzne mogą mieć wpływ na kierunek przepływu ruchu sieciowego, ruch sieciowy staje się kosztem, który również należy brać pod uwagę.</a:t>
            </a:r>
          </a:p>
          <a:p>
            <a:pPr algn="l"/>
            <a:r>
              <a:rPr lang="pl-PL" b="0" i="0" dirty="0">
                <a:solidFill>
                  <a:srgbClr val="171717"/>
                </a:solidFill>
                <a:effectLst/>
                <a:latin typeface="Segoe UI" panose="020B0502040204020203" pitchFamily="34" charset="0"/>
              </a:rPr>
              <a:t>Strefa to geograficzne zgrupowanie regionów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na potrzeby rozliczeń. W skład następujących stref wchodzą m.in. pokazane tutaj regiony:</a:t>
            </a:r>
          </a:p>
          <a:p>
            <a:pPr lvl="1">
              <a:buFont typeface="Arial" panose="020B0604020202020204" pitchFamily="34" charset="0"/>
              <a:buChar char="•"/>
            </a:pPr>
            <a:r>
              <a:rPr lang="pl-PL" b="1" i="0" dirty="0">
                <a:solidFill>
                  <a:srgbClr val="171717"/>
                </a:solidFill>
                <a:effectLst/>
                <a:latin typeface="Segoe UI" panose="020B0502040204020203" pitchFamily="34" charset="0"/>
              </a:rPr>
              <a:t>Strefa 1</a:t>
            </a:r>
            <a:r>
              <a:rPr lang="pl-PL" b="0" i="0" dirty="0">
                <a:solidFill>
                  <a:srgbClr val="171717"/>
                </a:solidFill>
                <a:effectLst/>
                <a:latin typeface="Segoe UI" panose="020B0502040204020203" pitchFamily="34" charset="0"/>
              </a:rPr>
              <a:t>: Australia Środkowa, Zachodnie stany USA, Wschodnie stany USA, Kanada Zachodnia, Europa Zachodnia, Francja Środkowa i inne</a:t>
            </a:r>
          </a:p>
          <a:p>
            <a:pPr lvl="1">
              <a:buFont typeface="Arial" panose="020B0604020202020204" pitchFamily="34" charset="0"/>
              <a:buChar char="•"/>
            </a:pPr>
            <a:r>
              <a:rPr lang="pl-PL" b="1" i="0" dirty="0">
                <a:solidFill>
                  <a:srgbClr val="171717"/>
                </a:solidFill>
                <a:effectLst/>
                <a:latin typeface="Segoe UI" panose="020B0502040204020203" pitchFamily="34" charset="0"/>
              </a:rPr>
              <a:t>Strefa 2</a:t>
            </a:r>
            <a:r>
              <a:rPr lang="pl-PL" b="0" i="0" dirty="0">
                <a:solidFill>
                  <a:srgbClr val="171717"/>
                </a:solidFill>
                <a:effectLst/>
                <a:latin typeface="Segoe UI" panose="020B0502040204020203" pitchFamily="34" charset="0"/>
              </a:rPr>
              <a:t>: Australia Wschodnia, Japonia Zachodnia, Indie Środkowe, Korea Południowa i inne</a:t>
            </a:r>
          </a:p>
          <a:p>
            <a:pPr lvl="1">
              <a:buFont typeface="Arial" panose="020B0604020202020204" pitchFamily="34" charset="0"/>
              <a:buChar char="•"/>
            </a:pPr>
            <a:r>
              <a:rPr lang="pl-PL" b="1" i="0" dirty="0">
                <a:solidFill>
                  <a:srgbClr val="171717"/>
                </a:solidFill>
                <a:effectLst/>
                <a:latin typeface="Segoe UI" panose="020B0502040204020203" pitchFamily="34" charset="0"/>
              </a:rPr>
              <a:t>Strefa 3</a:t>
            </a:r>
            <a:r>
              <a:rPr lang="pl-PL" b="0" i="0" dirty="0">
                <a:solidFill>
                  <a:srgbClr val="171717"/>
                </a:solidFill>
                <a:effectLst/>
                <a:latin typeface="Segoe UI" panose="020B0502040204020203" pitchFamily="34" charset="0"/>
              </a:rPr>
              <a:t>: Brazylia Południowa, Północna Republika Południowej Afryki, Zachodnia Republika Południowej Afryki, Środkowe Zjednoczone Emiraty Arabskie, Północne Zjednoczone Emiraty Arabskie</a:t>
            </a:r>
          </a:p>
          <a:p>
            <a:pPr lvl="1">
              <a:buFont typeface="Arial" panose="020B0604020202020204" pitchFamily="34" charset="0"/>
              <a:buChar char="•"/>
            </a:pPr>
            <a:r>
              <a:rPr lang="pl-PL" b="1" i="0" dirty="0">
                <a:solidFill>
                  <a:srgbClr val="171717"/>
                </a:solidFill>
                <a:effectLst/>
                <a:latin typeface="Segoe UI" panose="020B0502040204020203" pitchFamily="34" charset="0"/>
              </a:rPr>
              <a:t>Niemcy – strefa 1</a:t>
            </a:r>
            <a:r>
              <a:rPr lang="pl-PL" b="0" i="0" dirty="0">
                <a:solidFill>
                  <a:srgbClr val="171717"/>
                </a:solidFill>
                <a:effectLst/>
                <a:latin typeface="Segoe UI" panose="020B0502040204020203" pitchFamily="34" charset="0"/>
              </a:rPr>
              <a:t>: Niemcy Środkowe, Niemcy Północno-Wschodnie</a:t>
            </a:r>
            <a:endParaRPr lang="pl-PL" dirty="0"/>
          </a:p>
        </p:txBody>
      </p:sp>
    </p:spTree>
    <p:extLst>
      <p:ext uri="{BB962C8B-B14F-4D97-AF65-F5344CB8AC3E}">
        <p14:creationId xmlns:p14="http://schemas.microsoft.com/office/powerpoint/2010/main" val="2617606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C983-A9D9-4E1A-AAB0-1E39A0F7B6C2}"/>
              </a:ext>
            </a:extLst>
          </p:cNvPr>
          <p:cNvSpPr>
            <a:spLocks noGrp="1"/>
          </p:cNvSpPr>
          <p:nvPr>
            <p:ph type="title"/>
          </p:nvPr>
        </p:nvSpPr>
        <p:spPr/>
        <p:txBody>
          <a:bodyPr/>
          <a:lstStyle/>
          <a:p>
            <a:r>
              <a:rPr lang="pl-PL" dirty="0"/>
              <a:t>D</a:t>
            </a:r>
            <a:r>
              <a:rPr lang="en-US" dirty="0" err="1"/>
              <a:t>efense</a:t>
            </a:r>
            <a:r>
              <a:rPr lang="en-US" dirty="0"/>
              <a:t> in depth</a:t>
            </a:r>
            <a:endParaRPr lang="pl-PL" dirty="0"/>
          </a:p>
        </p:txBody>
      </p:sp>
      <p:sp>
        <p:nvSpPr>
          <p:cNvPr id="3" name="Content Placeholder 2">
            <a:extLst>
              <a:ext uri="{FF2B5EF4-FFF2-40B4-BE49-F238E27FC236}">
                <a16:creationId xmlns:a16="http://schemas.microsoft.com/office/drawing/2014/main" id="{1F3A80E6-3716-494A-9C16-86A1C8F107EC}"/>
              </a:ext>
            </a:extLst>
          </p:cNvPr>
          <p:cNvSpPr>
            <a:spLocks noGrp="1"/>
          </p:cNvSpPr>
          <p:nvPr>
            <p:ph idx="1"/>
          </p:nvPr>
        </p:nvSpPr>
        <p:spPr>
          <a:xfrm>
            <a:off x="1066800" y="2103120"/>
            <a:ext cx="5029200" cy="3849624"/>
          </a:xfrm>
        </p:spPr>
        <p:txBody>
          <a:bodyPr/>
          <a:lstStyle/>
          <a:p>
            <a:pPr algn="l"/>
            <a:r>
              <a:rPr lang="pl-PL" b="0" i="0" dirty="0">
                <a:solidFill>
                  <a:srgbClr val="171717"/>
                </a:solidFill>
                <a:effectLst/>
                <a:latin typeface="Segoe UI" panose="020B0502040204020203" pitchFamily="34" charset="0"/>
              </a:rPr>
              <a:t>Celem </a:t>
            </a:r>
            <a:r>
              <a:rPr lang="pl-PL" b="0" i="1" dirty="0">
                <a:solidFill>
                  <a:srgbClr val="171717"/>
                </a:solidFill>
                <a:effectLst/>
                <a:latin typeface="Segoe UI" panose="020B0502040204020203" pitchFamily="34" charset="0"/>
              </a:rPr>
              <a:t>ochrony w głębi systemu</a:t>
            </a:r>
            <a:r>
              <a:rPr lang="pl-PL" b="0" i="0" dirty="0">
                <a:solidFill>
                  <a:srgbClr val="171717"/>
                </a:solidFill>
                <a:effectLst/>
                <a:latin typeface="Segoe UI" panose="020B0502040204020203" pitchFamily="34" charset="0"/>
              </a:rPr>
              <a:t> jest ochrona informacji i uniemożliwienie kradzieży tych informacji osobom, które nie mają odpowiednich uprawnień dostępu.</a:t>
            </a:r>
          </a:p>
          <a:p>
            <a:pPr algn="l"/>
            <a:r>
              <a:rPr lang="pl-PL" b="0" i="0" dirty="0">
                <a:solidFill>
                  <a:srgbClr val="171717"/>
                </a:solidFill>
                <a:effectLst/>
                <a:latin typeface="Segoe UI" panose="020B0502040204020203" pitchFamily="34" charset="0"/>
              </a:rPr>
              <a:t>Ochrona w głębi systemu to strategia wykorzystująca szereg mechanizmów służących do opóźnienia postępu ataku, którego celem jest uzyskanie nieautoryzowanego dostępu do danych.</a:t>
            </a:r>
          </a:p>
          <a:p>
            <a:endParaRPr lang="pl-PL" dirty="0"/>
          </a:p>
        </p:txBody>
      </p:sp>
      <p:pic>
        <p:nvPicPr>
          <p:cNvPr id="1026" name="Picture 2" descr="Diagram przedstawiający każdą warstwę ochrony w głębi systemu. Zaczynając od środka, te warstwy to: dane aplikacja, przetwarzanie, sieć, obwód, tożsamość i dostęp oraz zabezpieczenia fizyczne.">
            <a:extLst>
              <a:ext uri="{FF2B5EF4-FFF2-40B4-BE49-F238E27FC236}">
                <a16:creationId xmlns:a16="http://schemas.microsoft.com/office/drawing/2014/main" id="{8CA8CA6A-71C3-4CFA-B3A4-BF4E53B74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420" y="2103120"/>
            <a:ext cx="2581275"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489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006-B7EC-49D8-AF57-06571BF64CF0}"/>
              </a:ext>
            </a:extLst>
          </p:cNvPr>
          <p:cNvSpPr>
            <a:spLocks noGrp="1"/>
          </p:cNvSpPr>
          <p:nvPr>
            <p:ph type="title"/>
          </p:nvPr>
        </p:nvSpPr>
        <p:spPr/>
        <p:txBody>
          <a:bodyPr/>
          <a:lstStyle/>
          <a:p>
            <a:r>
              <a:rPr lang="pl-PL" dirty="0" err="1"/>
              <a:t>Reduce</a:t>
            </a:r>
            <a:r>
              <a:rPr lang="pl-PL" dirty="0"/>
              <a:t> </a:t>
            </a:r>
            <a:r>
              <a:rPr lang="pl-PL" dirty="0" err="1"/>
              <a:t>costs</a:t>
            </a:r>
            <a:endParaRPr lang="pl-PL" dirty="0"/>
          </a:p>
        </p:txBody>
      </p:sp>
      <p:sp>
        <p:nvSpPr>
          <p:cNvPr id="3" name="Content Placeholder 2">
            <a:extLst>
              <a:ext uri="{FF2B5EF4-FFF2-40B4-BE49-F238E27FC236}">
                <a16:creationId xmlns:a16="http://schemas.microsoft.com/office/drawing/2014/main" id="{365B2CAD-4002-4EEA-97A2-A83850064240}"/>
              </a:ext>
            </a:extLst>
          </p:cNvPr>
          <p:cNvSpPr>
            <a:spLocks noGrp="1"/>
          </p:cNvSpPr>
          <p:nvPr>
            <p:ph idx="1"/>
          </p:nvPr>
        </p:nvSpPr>
        <p:spPr>
          <a:xfrm>
            <a:off x="1066800" y="2103120"/>
            <a:ext cx="5029200" cy="3849624"/>
          </a:xfrm>
        </p:spPr>
        <p:txBody>
          <a:bodyPr>
            <a:normAutofit fontScale="92500" lnSpcReduction="20000"/>
          </a:bodyPr>
          <a:lstStyle/>
          <a:p>
            <a:r>
              <a:rPr lang="pl-PL" b="1" i="0" dirty="0">
                <a:solidFill>
                  <a:srgbClr val="171717"/>
                </a:solidFill>
                <a:effectLst/>
                <a:latin typeface="Segoe UI" panose="020B0502040204020203" pitchFamily="34" charset="0"/>
              </a:rPr>
              <a:t>Dokonywanie opłat z góry przy użyciu rezerwacji platformy </a:t>
            </a:r>
            <a:r>
              <a:rPr lang="pl-PL" b="1" i="0" dirty="0" err="1">
                <a:solidFill>
                  <a:srgbClr val="171717"/>
                </a:solidFill>
                <a:effectLst/>
                <a:latin typeface="Segoe UI" panose="020B0502040204020203" pitchFamily="34" charset="0"/>
              </a:rPr>
              <a:t>Azure</a:t>
            </a:r>
            <a:endParaRPr lang="pl-PL" b="1" i="0" dirty="0">
              <a:solidFill>
                <a:srgbClr val="171717"/>
              </a:solidFill>
              <a:effectLst/>
              <a:latin typeface="Segoe UI" panose="020B0502040204020203" pitchFamily="34" charset="0"/>
            </a:endParaRPr>
          </a:p>
          <a:p>
            <a:r>
              <a:rPr lang="pl-PL" b="1" i="0" dirty="0">
                <a:solidFill>
                  <a:srgbClr val="171717"/>
                </a:solidFill>
                <a:effectLst/>
                <a:latin typeface="Segoe UI" panose="020B0502040204020203" pitchFamily="34" charset="0"/>
              </a:rPr>
              <a:t>Wybieranie lokalizacji i regionów zapewniających niskie koszty</a:t>
            </a:r>
          </a:p>
          <a:p>
            <a:r>
              <a:rPr lang="pl-PL" b="1" i="0" dirty="0">
                <a:solidFill>
                  <a:srgbClr val="171717"/>
                </a:solidFill>
                <a:effectLst/>
                <a:latin typeface="Segoe UI" panose="020B0502040204020203" pitchFamily="34" charset="0"/>
              </a:rPr>
              <a:t>Badanie dostępnych ofert zapewniających oszczędności</a:t>
            </a:r>
          </a:p>
          <a:p>
            <a:r>
              <a:rPr lang="pl-PL" b="1" i="0" dirty="0">
                <a:solidFill>
                  <a:srgbClr val="171717"/>
                </a:solidFill>
                <a:effectLst/>
                <a:latin typeface="Segoe UI" panose="020B0502040204020203" pitchFamily="34" charset="0"/>
              </a:rPr>
              <a:t>Zmiana rozmiaru nie w pełni wykorzystanych maszyn wirtualnych</a:t>
            </a:r>
          </a:p>
          <a:p>
            <a:r>
              <a:rPr lang="pl-PL" b="1" i="0" dirty="0">
                <a:solidFill>
                  <a:srgbClr val="171717"/>
                </a:solidFill>
                <a:effectLst/>
                <a:latin typeface="Segoe UI" panose="020B0502040204020203" pitchFamily="34" charset="0"/>
              </a:rPr>
              <a:t>Cofanie przydziału maszyn wirtualnych poza godzinami pracy</a:t>
            </a:r>
          </a:p>
          <a:p>
            <a:r>
              <a:rPr lang="pl-PL" b="1" i="0" dirty="0">
                <a:solidFill>
                  <a:srgbClr val="171717"/>
                </a:solidFill>
                <a:effectLst/>
                <a:latin typeface="Segoe UI" panose="020B0502040204020203" pitchFamily="34" charset="0"/>
              </a:rPr>
              <a:t>Usuwanie nieużywanych zasobów</a:t>
            </a:r>
          </a:p>
          <a:p>
            <a:r>
              <a:rPr lang="pl-PL" b="1" i="0" dirty="0">
                <a:solidFill>
                  <a:srgbClr val="171717"/>
                </a:solidFill>
                <a:effectLst/>
                <a:latin typeface="Segoe UI" panose="020B0502040204020203" pitchFamily="34" charset="0"/>
              </a:rPr>
              <a:t>Migrowanie z rozwiązań IaaS do usług PaaS</a:t>
            </a:r>
          </a:p>
          <a:p>
            <a:r>
              <a:rPr lang="pl-PL" b="1" i="0" dirty="0">
                <a:solidFill>
                  <a:srgbClr val="171717"/>
                </a:solidFill>
                <a:effectLst/>
                <a:latin typeface="Segoe UI" panose="020B0502040204020203" pitchFamily="34" charset="0"/>
              </a:rPr>
              <a:t>Oszczędzanie na kosztach licencjonowania</a:t>
            </a:r>
          </a:p>
          <a:p>
            <a:pPr lvl="1"/>
            <a:r>
              <a:rPr lang="pl-PL" b="1" i="0" dirty="0">
                <a:solidFill>
                  <a:srgbClr val="171717"/>
                </a:solidFill>
                <a:effectLst/>
                <a:latin typeface="Segoe UI" panose="020B0502040204020203" pitchFamily="34" charset="0"/>
              </a:rPr>
              <a:t>Wybieranie ekonomicznych systemów operacyjnych</a:t>
            </a:r>
          </a:p>
          <a:p>
            <a:pPr lvl="1"/>
            <a:r>
              <a:rPr lang="pl-PL" b="1" i="0" dirty="0">
                <a:solidFill>
                  <a:srgbClr val="171717"/>
                </a:solidFill>
                <a:effectLst/>
                <a:latin typeface="Segoe UI" panose="020B0502040204020203" pitchFamily="34" charset="0"/>
              </a:rPr>
              <a:t>Używanie </a:t>
            </a:r>
            <a:r>
              <a:rPr lang="pl-PL" b="1" i="0" dirty="0" err="1">
                <a:solidFill>
                  <a:srgbClr val="171717"/>
                </a:solidFill>
                <a:effectLst/>
                <a:latin typeface="Segoe UI" panose="020B0502040204020203" pitchFamily="34" charset="0"/>
              </a:rPr>
              <a:t>Hybrid</a:t>
            </a:r>
            <a:r>
              <a:rPr lang="pl-PL" b="1" i="0" dirty="0">
                <a:solidFill>
                  <a:srgbClr val="171717"/>
                </a:solidFill>
                <a:effectLst/>
                <a:latin typeface="Segoe UI" panose="020B0502040204020203" pitchFamily="34" charset="0"/>
              </a:rPr>
              <a:t> Benefit (</a:t>
            </a:r>
            <a:r>
              <a:rPr lang="pl-PL" b="1" i="0" dirty="0">
                <a:solidFill>
                  <a:srgbClr val="171717"/>
                </a:solidFill>
                <a:effectLst/>
                <a:latin typeface="Segoe UI" panose="020B0502040204020203" pitchFamily="34" charset="0"/>
                <a:hlinkClick r:id="rId2"/>
              </a:rPr>
              <a:t>Software Assurance</a:t>
            </a:r>
            <a:r>
              <a:rPr lang="pl-PL" b="1" i="0" dirty="0">
                <a:solidFill>
                  <a:srgbClr val="171717"/>
                </a:solidFill>
                <a:effectLst/>
                <a:latin typeface="Segoe UI" panose="020B0502040204020203" pitchFamily="34" charset="0"/>
              </a:rPr>
              <a:t>)</a:t>
            </a:r>
          </a:p>
        </p:txBody>
      </p:sp>
      <p:grpSp>
        <p:nvGrpSpPr>
          <p:cNvPr id="4" name="Grupa 101">
            <a:extLst>
              <a:ext uri="{FF2B5EF4-FFF2-40B4-BE49-F238E27FC236}">
                <a16:creationId xmlns:a16="http://schemas.microsoft.com/office/drawing/2014/main" id="{93D5725D-B8D3-4434-93D1-C2F7AF05C6B8}"/>
              </a:ext>
            </a:extLst>
          </p:cNvPr>
          <p:cNvGrpSpPr/>
          <p:nvPr/>
        </p:nvGrpSpPr>
        <p:grpSpPr>
          <a:xfrm>
            <a:off x="7036172" y="1599582"/>
            <a:ext cx="3658835" cy="3658835"/>
            <a:chOff x="2756993" y="4017987"/>
            <a:chExt cx="868505" cy="868505"/>
          </a:xfrm>
        </p:grpSpPr>
        <p:sp>
          <p:nvSpPr>
            <p:cNvPr id="5" name="Oval 5">
              <a:extLst>
                <a:ext uri="{FF2B5EF4-FFF2-40B4-BE49-F238E27FC236}">
                  <a16:creationId xmlns:a16="http://schemas.microsoft.com/office/drawing/2014/main" id="{A4BE6160-9BCF-4062-8FCA-DB452554E90F}"/>
                </a:ext>
              </a:extLst>
            </p:cNvPr>
            <p:cNvSpPr/>
            <p:nvPr/>
          </p:nvSpPr>
          <p:spPr>
            <a:xfrm>
              <a:off x="2756993" y="4017987"/>
              <a:ext cx="868505" cy="868505"/>
            </a:xfrm>
            <a:prstGeom prst="ellipse">
              <a:avLst/>
            </a:prstGeom>
            <a:solidFill>
              <a:schemeClr val="bg1"/>
            </a:solidFill>
            <a:ln>
              <a:noFill/>
            </a:ln>
            <a:effectLst>
              <a:outerShdw blurRad="228600"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grpSp>
          <p:nvGrpSpPr>
            <p:cNvPr id="6" name="Grupa 96">
              <a:extLst>
                <a:ext uri="{FF2B5EF4-FFF2-40B4-BE49-F238E27FC236}">
                  <a16:creationId xmlns:a16="http://schemas.microsoft.com/office/drawing/2014/main" id="{B234E34E-CC28-491F-A25C-9D45882C9FB2}"/>
                </a:ext>
              </a:extLst>
            </p:cNvPr>
            <p:cNvGrpSpPr/>
            <p:nvPr/>
          </p:nvGrpSpPr>
          <p:grpSpPr>
            <a:xfrm>
              <a:off x="2933329" y="4149373"/>
              <a:ext cx="503190" cy="574009"/>
              <a:chOff x="6792913" y="5962650"/>
              <a:chExt cx="428625" cy="488950"/>
            </a:xfrm>
            <a:solidFill>
              <a:schemeClr val="accent2"/>
            </a:solidFill>
          </p:grpSpPr>
          <p:sp>
            <p:nvSpPr>
              <p:cNvPr id="7" name="Freeform 99">
                <a:extLst>
                  <a:ext uri="{FF2B5EF4-FFF2-40B4-BE49-F238E27FC236}">
                    <a16:creationId xmlns:a16="http://schemas.microsoft.com/office/drawing/2014/main" id="{84174333-D7AF-4976-9608-1C2129F21366}"/>
                  </a:ext>
                </a:extLst>
              </p:cNvPr>
              <p:cNvSpPr>
                <a:spLocks/>
              </p:cNvSpPr>
              <p:nvPr/>
            </p:nvSpPr>
            <p:spPr bwMode="auto">
              <a:xfrm>
                <a:off x="6961188" y="5986463"/>
                <a:ext cx="90488" cy="44450"/>
              </a:xfrm>
              <a:custGeom>
                <a:avLst/>
                <a:gdLst>
                  <a:gd name="T0" fmla="*/ 331 w 630"/>
                  <a:gd name="T1" fmla="*/ 3 h 312"/>
                  <a:gd name="T2" fmla="*/ 355 w 630"/>
                  <a:gd name="T3" fmla="*/ 20 h 312"/>
                  <a:gd name="T4" fmla="*/ 365 w 630"/>
                  <a:gd name="T5" fmla="*/ 49 h 312"/>
                  <a:gd name="T6" fmla="*/ 355 w 630"/>
                  <a:gd name="T7" fmla="*/ 79 h 312"/>
                  <a:gd name="T8" fmla="*/ 331 w 630"/>
                  <a:gd name="T9" fmla="*/ 97 h 312"/>
                  <a:gd name="T10" fmla="*/ 273 w 630"/>
                  <a:gd name="T11" fmla="*/ 101 h 312"/>
                  <a:gd name="T12" fmla="*/ 202 w 630"/>
                  <a:gd name="T13" fmla="*/ 110 h 312"/>
                  <a:gd name="T14" fmla="*/ 149 w 630"/>
                  <a:gd name="T15" fmla="*/ 125 h 312"/>
                  <a:gd name="T16" fmla="*/ 115 w 630"/>
                  <a:gd name="T17" fmla="*/ 142 h 312"/>
                  <a:gd name="T18" fmla="*/ 100 w 630"/>
                  <a:gd name="T19" fmla="*/ 155 h 312"/>
                  <a:gd name="T20" fmla="*/ 115 w 630"/>
                  <a:gd name="T21" fmla="*/ 170 h 312"/>
                  <a:gd name="T22" fmla="*/ 149 w 630"/>
                  <a:gd name="T23" fmla="*/ 186 h 312"/>
                  <a:gd name="T24" fmla="*/ 202 w 630"/>
                  <a:gd name="T25" fmla="*/ 202 h 312"/>
                  <a:gd name="T26" fmla="*/ 273 w 630"/>
                  <a:gd name="T27" fmla="*/ 211 h 312"/>
                  <a:gd name="T28" fmla="*/ 358 w 630"/>
                  <a:gd name="T29" fmla="*/ 211 h 312"/>
                  <a:gd name="T30" fmla="*/ 429 w 630"/>
                  <a:gd name="T31" fmla="*/ 201 h 312"/>
                  <a:gd name="T32" fmla="*/ 482 w 630"/>
                  <a:gd name="T33" fmla="*/ 185 h 312"/>
                  <a:gd name="T34" fmla="*/ 515 w 630"/>
                  <a:gd name="T35" fmla="*/ 169 h 312"/>
                  <a:gd name="T36" fmla="*/ 531 w 630"/>
                  <a:gd name="T37" fmla="*/ 154 h 312"/>
                  <a:gd name="T38" fmla="*/ 540 w 630"/>
                  <a:gd name="T39" fmla="*/ 125 h 312"/>
                  <a:gd name="T40" fmla="*/ 565 w 630"/>
                  <a:gd name="T41" fmla="*/ 109 h 312"/>
                  <a:gd name="T42" fmla="*/ 596 w 630"/>
                  <a:gd name="T43" fmla="*/ 109 h 312"/>
                  <a:gd name="T44" fmla="*/ 621 w 630"/>
                  <a:gd name="T45" fmla="*/ 126 h 312"/>
                  <a:gd name="T46" fmla="*/ 630 w 630"/>
                  <a:gd name="T47" fmla="*/ 155 h 312"/>
                  <a:gd name="T48" fmla="*/ 628 w 630"/>
                  <a:gd name="T49" fmla="*/ 178 h 312"/>
                  <a:gd name="T50" fmla="*/ 615 w 630"/>
                  <a:gd name="T51" fmla="*/ 206 h 312"/>
                  <a:gd name="T52" fmla="*/ 592 w 630"/>
                  <a:gd name="T53" fmla="*/ 236 h 312"/>
                  <a:gd name="T54" fmla="*/ 549 w 630"/>
                  <a:gd name="T55" fmla="*/ 263 h 312"/>
                  <a:gd name="T56" fmla="*/ 486 w 630"/>
                  <a:gd name="T57" fmla="*/ 289 h 312"/>
                  <a:gd name="T58" fmla="*/ 405 w 630"/>
                  <a:gd name="T59" fmla="*/ 306 h 312"/>
                  <a:gd name="T60" fmla="*/ 314 w 630"/>
                  <a:gd name="T61" fmla="*/ 312 h 312"/>
                  <a:gd name="T62" fmla="*/ 225 w 630"/>
                  <a:gd name="T63" fmla="*/ 306 h 312"/>
                  <a:gd name="T64" fmla="*/ 144 w 630"/>
                  <a:gd name="T65" fmla="*/ 289 h 312"/>
                  <a:gd name="T66" fmla="*/ 79 w 630"/>
                  <a:gd name="T67" fmla="*/ 263 h 312"/>
                  <a:gd name="T68" fmla="*/ 38 w 630"/>
                  <a:gd name="T69" fmla="*/ 236 h 312"/>
                  <a:gd name="T70" fmla="*/ 13 w 630"/>
                  <a:gd name="T71" fmla="*/ 206 h 312"/>
                  <a:gd name="T72" fmla="*/ 2 w 630"/>
                  <a:gd name="T73" fmla="*/ 178 h 312"/>
                  <a:gd name="T74" fmla="*/ 0 w 630"/>
                  <a:gd name="T75" fmla="*/ 155 h 312"/>
                  <a:gd name="T76" fmla="*/ 2 w 630"/>
                  <a:gd name="T77" fmla="*/ 134 h 312"/>
                  <a:gd name="T78" fmla="*/ 13 w 630"/>
                  <a:gd name="T79" fmla="*/ 106 h 312"/>
                  <a:gd name="T80" fmla="*/ 38 w 630"/>
                  <a:gd name="T81" fmla="*/ 76 h 312"/>
                  <a:gd name="T82" fmla="*/ 79 w 630"/>
                  <a:gd name="T83" fmla="*/ 48 h 312"/>
                  <a:gd name="T84" fmla="*/ 144 w 630"/>
                  <a:gd name="T85" fmla="*/ 22 h 312"/>
                  <a:gd name="T86" fmla="*/ 225 w 630"/>
                  <a:gd name="T87" fmla="*/ 6 h 312"/>
                  <a:gd name="T88" fmla="*/ 314 w 630"/>
                  <a:gd name="T8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0" h="312">
                    <a:moveTo>
                      <a:pt x="314" y="0"/>
                    </a:moveTo>
                    <a:lnTo>
                      <a:pt x="331" y="3"/>
                    </a:lnTo>
                    <a:lnTo>
                      <a:pt x="344" y="9"/>
                    </a:lnTo>
                    <a:lnTo>
                      <a:pt x="355" y="20"/>
                    </a:lnTo>
                    <a:lnTo>
                      <a:pt x="362" y="34"/>
                    </a:lnTo>
                    <a:lnTo>
                      <a:pt x="365" y="49"/>
                    </a:lnTo>
                    <a:lnTo>
                      <a:pt x="362" y="66"/>
                    </a:lnTo>
                    <a:lnTo>
                      <a:pt x="355" y="79"/>
                    </a:lnTo>
                    <a:lnTo>
                      <a:pt x="344" y="89"/>
                    </a:lnTo>
                    <a:lnTo>
                      <a:pt x="331" y="97"/>
                    </a:lnTo>
                    <a:lnTo>
                      <a:pt x="314" y="100"/>
                    </a:lnTo>
                    <a:lnTo>
                      <a:pt x="273" y="101"/>
                    </a:lnTo>
                    <a:lnTo>
                      <a:pt x="235" y="105"/>
                    </a:lnTo>
                    <a:lnTo>
                      <a:pt x="202" y="110"/>
                    </a:lnTo>
                    <a:lnTo>
                      <a:pt x="174" y="117"/>
                    </a:lnTo>
                    <a:lnTo>
                      <a:pt x="149" y="125"/>
                    </a:lnTo>
                    <a:lnTo>
                      <a:pt x="130" y="134"/>
                    </a:lnTo>
                    <a:lnTo>
                      <a:pt x="115" y="142"/>
                    </a:lnTo>
                    <a:lnTo>
                      <a:pt x="105" y="149"/>
                    </a:lnTo>
                    <a:lnTo>
                      <a:pt x="100" y="155"/>
                    </a:lnTo>
                    <a:lnTo>
                      <a:pt x="105" y="162"/>
                    </a:lnTo>
                    <a:lnTo>
                      <a:pt x="115" y="170"/>
                    </a:lnTo>
                    <a:lnTo>
                      <a:pt x="130" y="178"/>
                    </a:lnTo>
                    <a:lnTo>
                      <a:pt x="149" y="186"/>
                    </a:lnTo>
                    <a:lnTo>
                      <a:pt x="174" y="194"/>
                    </a:lnTo>
                    <a:lnTo>
                      <a:pt x="202" y="202"/>
                    </a:lnTo>
                    <a:lnTo>
                      <a:pt x="235" y="207"/>
                    </a:lnTo>
                    <a:lnTo>
                      <a:pt x="273" y="211"/>
                    </a:lnTo>
                    <a:lnTo>
                      <a:pt x="314" y="212"/>
                    </a:lnTo>
                    <a:lnTo>
                      <a:pt x="358" y="211"/>
                    </a:lnTo>
                    <a:lnTo>
                      <a:pt x="396" y="207"/>
                    </a:lnTo>
                    <a:lnTo>
                      <a:pt x="429" y="201"/>
                    </a:lnTo>
                    <a:lnTo>
                      <a:pt x="458" y="193"/>
                    </a:lnTo>
                    <a:lnTo>
                      <a:pt x="482" y="185"/>
                    </a:lnTo>
                    <a:lnTo>
                      <a:pt x="501" y="177"/>
                    </a:lnTo>
                    <a:lnTo>
                      <a:pt x="515" y="169"/>
                    </a:lnTo>
                    <a:lnTo>
                      <a:pt x="526" y="161"/>
                    </a:lnTo>
                    <a:lnTo>
                      <a:pt x="531" y="154"/>
                    </a:lnTo>
                    <a:lnTo>
                      <a:pt x="533" y="139"/>
                    </a:lnTo>
                    <a:lnTo>
                      <a:pt x="540" y="125"/>
                    </a:lnTo>
                    <a:lnTo>
                      <a:pt x="552" y="115"/>
                    </a:lnTo>
                    <a:lnTo>
                      <a:pt x="565" y="109"/>
                    </a:lnTo>
                    <a:lnTo>
                      <a:pt x="580" y="106"/>
                    </a:lnTo>
                    <a:lnTo>
                      <a:pt x="596" y="109"/>
                    </a:lnTo>
                    <a:lnTo>
                      <a:pt x="609" y="115"/>
                    </a:lnTo>
                    <a:lnTo>
                      <a:pt x="621" y="126"/>
                    </a:lnTo>
                    <a:lnTo>
                      <a:pt x="628" y="140"/>
                    </a:lnTo>
                    <a:lnTo>
                      <a:pt x="630" y="155"/>
                    </a:lnTo>
                    <a:lnTo>
                      <a:pt x="630" y="167"/>
                    </a:lnTo>
                    <a:lnTo>
                      <a:pt x="628" y="178"/>
                    </a:lnTo>
                    <a:lnTo>
                      <a:pt x="623" y="191"/>
                    </a:lnTo>
                    <a:lnTo>
                      <a:pt x="615" y="206"/>
                    </a:lnTo>
                    <a:lnTo>
                      <a:pt x="605" y="220"/>
                    </a:lnTo>
                    <a:lnTo>
                      <a:pt x="592" y="236"/>
                    </a:lnTo>
                    <a:lnTo>
                      <a:pt x="573" y="250"/>
                    </a:lnTo>
                    <a:lnTo>
                      <a:pt x="549" y="263"/>
                    </a:lnTo>
                    <a:lnTo>
                      <a:pt x="521" y="277"/>
                    </a:lnTo>
                    <a:lnTo>
                      <a:pt x="486" y="289"/>
                    </a:lnTo>
                    <a:lnTo>
                      <a:pt x="446" y="298"/>
                    </a:lnTo>
                    <a:lnTo>
                      <a:pt x="405" y="306"/>
                    </a:lnTo>
                    <a:lnTo>
                      <a:pt x="361" y="310"/>
                    </a:lnTo>
                    <a:lnTo>
                      <a:pt x="314" y="312"/>
                    </a:lnTo>
                    <a:lnTo>
                      <a:pt x="269" y="310"/>
                    </a:lnTo>
                    <a:lnTo>
                      <a:pt x="225" y="306"/>
                    </a:lnTo>
                    <a:lnTo>
                      <a:pt x="183" y="298"/>
                    </a:lnTo>
                    <a:lnTo>
                      <a:pt x="144" y="289"/>
                    </a:lnTo>
                    <a:lnTo>
                      <a:pt x="108" y="277"/>
                    </a:lnTo>
                    <a:lnTo>
                      <a:pt x="79" y="263"/>
                    </a:lnTo>
                    <a:lnTo>
                      <a:pt x="57" y="250"/>
                    </a:lnTo>
                    <a:lnTo>
                      <a:pt x="38" y="236"/>
                    </a:lnTo>
                    <a:lnTo>
                      <a:pt x="24" y="220"/>
                    </a:lnTo>
                    <a:lnTo>
                      <a:pt x="13" y="206"/>
                    </a:lnTo>
                    <a:lnTo>
                      <a:pt x="7" y="191"/>
                    </a:lnTo>
                    <a:lnTo>
                      <a:pt x="2" y="178"/>
                    </a:lnTo>
                    <a:lnTo>
                      <a:pt x="0" y="167"/>
                    </a:lnTo>
                    <a:lnTo>
                      <a:pt x="0" y="155"/>
                    </a:lnTo>
                    <a:lnTo>
                      <a:pt x="0" y="145"/>
                    </a:lnTo>
                    <a:lnTo>
                      <a:pt x="2" y="134"/>
                    </a:lnTo>
                    <a:lnTo>
                      <a:pt x="7" y="120"/>
                    </a:lnTo>
                    <a:lnTo>
                      <a:pt x="13" y="106"/>
                    </a:lnTo>
                    <a:lnTo>
                      <a:pt x="24" y="91"/>
                    </a:lnTo>
                    <a:lnTo>
                      <a:pt x="38" y="76"/>
                    </a:lnTo>
                    <a:lnTo>
                      <a:pt x="57" y="61"/>
                    </a:lnTo>
                    <a:lnTo>
                      <a:pt x="79" y="48"/>
                    </a:lnTo>
                    <a:lnTo>
                      <a:pt x="108" y="35"/>
                    </a:lnTo>
                    <a:lnTo>
                      <a:pt x="144" y="22"/>
                    </a:lnTo>
                    <a:lnTo>
                      <a:pt x="183" y="13"/>
                    </a:lnTo>
                    <a:lnTo>
                      <a:pt x="225" y="6"/>
                    </a:lnTo>
                    <a:lnTo>
                      <a:pt x="269" y="2"/>
                    </a:lnTo>
                    <a:lnTo>
                      <a:pt x="3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8" name="Freeform 100">
                <a:extLst>
                  <a:ext uri="{FF2B5EF4-FFF2-40B4-BE49-F238E27FC236}">
                    <a16:creationId xmlns:a16="http://schemas.microsoft.com/office/drawing/2014/main" id="{D0DC2A31-7CFC-44F8-AE50-8F5B5A3F42F3}"/>
                  </a:ext>
                </a:extLst>
              </p:cNvPr>
              <p:cNvSpPr>
                <a:spLocks noEditPoints="1"/>
              </p:cNvSpPr>
              <p:nvPr/>
            </p:nvSpPr>
            <p:spPr bwMode="auto">
              <a:xfrm>
                <a:off x="6792913" y="5962650"/>
                <a:ext cx="428625" cy="488950"/>
              </a:xfrm>
              <a:custGeom>
                <a:avLst/>
                <a:gdLst>
                  <a:gd name="T0" fmla="*/ 2219 w 2968"/>
                  <a:gd name="T1" fmla="*/ 2088 h 3389"/>
                  <a:gd name="T2" fmla="*/ 2440 w 2968"/>
                  <a:gd name="T3" fmla="*/ 2328 h 3389"/>
                  <a:gd name="T4" fmla="*/ 2580 w 2968"/>
                  <a:gd name="T5" fmla="*/ 2519 h 3389"/>
                  <a:gd name="T6" fmla="*/ 2591 w 2968"/>
                  <a:gd name="T7" fmla="*/ 2674 h 3389"/>
                  <a:gd name="T8" fmla="*/ 2540 w 2968"/>
                  <a:gd name="T9" fmla="*/ 2858 h 3389"/>
                  <a:gd name="T10" fmla="*/ 2319 w 2968"/>
                  <a:gd name="T11" fmla="*/ 3068 h 3389"/>
                  <a:gd name="T12" fmla="*/ 2130 w 2968"/>
                  <a:gd name="T13" fmla="*/ 3221 h 3389"/>
                  <a:gd name="T14" fmla="*/ 2868 w 2968"/>
                  <a:gd name="T15" fmla="*/ 3074 h 3389"/>
                  <a:gd name="T16" fmla="*/ 2713 w 2968"/>
                  <a:gd name="T17" fmla="*/ 2869 h 3389"/>
                  <a:gd name="T18" fmla="*/ 2857 w 2968"/>
                  <a:gd name="T19" fmla="*/ 2484 h 3389"/>
                  <a:gd name="T20" fmla="*/ 2733 w 2968"/>
                  <a:gd name="T21" fmla="*/ 2253 h 3389"/>
                  <a:gd name="T22" fmla="*/ 2824 w 2968"/>
                  <a:gd name="T23" fmla="*/ 1893 h 3389"/>
                  <a:gd name="T24" fmla="*/ 2066 w 2968"/>
                  <a:gd name="T25" fmla="*/ 1486 h 3389"/>
                  <a:gd name="T26" fmla="*/ 2813 w 2968"/>
                  <a:gd name="T27" fmla="*/ 1486 h 3389"/>
                  <a:gd name="T28" fmla="*/ 668 w 2968"/>
                  <a:gd name="T29" fmla="*/ 1671 h 3389"/>
                  <a:gd name="T30" fmla="*/ 679 w 2968"/>
                  <a:gd name="T31" fmla="*/ 1825 h 3389"/>
                  <a:gd name="T32" fmla="*/ 628 w 2968"/>
                  <a:gd name="T33" fmla="*/ 2010 h 3389"/>
                  <a:gd name="T34" fmla="*/ 407 w 2968"/>
                  <a:gd name="T35" fmla="*/ 2220 h 3389"/>
                  <a:gd name="T36" fmla="*/ 217 w 2968"/>
                  <a:gd name="T37" fmla="*/ 2371 h 3389"/>
                  <a:gd name="T38" fmla="*/ 113 w 2968"/>
                  <a:gd name="T39" fmla="*/ 2490 h 3389"/>
                  <a:gd name="T40" fmla="*/ 134 w 2968"/>
                  <a:gd name="T41" fmla="*/ 2648 h 3389"/>
                  <a:gd name="T42" fmla="*/ 307 w 2968"/>
                  <a:gd name="T43" fmla="*/ 2937 h 3389"/>
                  <a:gd name="T44" fmla="*/ 528 w 2968"/>
                  <a:gd name="T45" fmla="*/ 3177 h 3389"/>
                  <a:gd name="T46" fmla="*/ 942 w 2968"/>
                  <a:gd name="T47" fmla="*/ 3126 h 3389"/>
                  <a:gd name="T48" fmla="*/ 821 w 2968"/>
                  <a:gd name="T49" fmla="*/ 2889 h 3389"/>
                  <a:gd name="T50" fmla="*/ 911 w 2968"/>
                  <a:gd name="T51" fmla="*/ 2530 h 3389"/>
                  <a:gd name="T52" fmla="*/ 846 w 2968"/>
                  <a:gd name="T53" fmla="*/ 2260 h 3389"/>
                  <a:gd name="T54" fmla="*/ 858 w 2968"/>
                  <a:gd name="T55" fmla="*/ 1934 h 3389"/>
                  <a:gd name="T56" fmla="*/ 869 w 2968"/>
                  <a:gd name="T57" fmla="*/ 1618 h 3389"/>
                  <a:gd name="T58" fmla="*/ 307 w 2968"/>
                  <a:gd name="T59" fmla="*/ 1450 h 3389"/>
                  <a:gd name="T60" fmla="*/ 648 w 2968"/>
                  <a:gd name="T61" fmla="*/ 1370 h 3389"/>
                  <a:gd name="T62" fmla="*/ 1259 w 2968"/>
                  <a:gd name="T63" fmla="*/ 710 h 3389"/>
                  <a:gd name="T64" fmla="*/ 1110 w 2968"/>
                  <a:gd name="T65" fmla="*/ 842 h 3389"/>
                  <a:gd name="T66" fmla="*/ 1056 w 2968"/>
                  <a:gd name="T67" fmla="*/ 952 h 3389"/>
                  <a:gd name="T68" fmla="*/ 1169 w 2968"/>
                  <a:gd name="T69" fmla="*/ 1206 h 3389"/>
                  <a:gd name="T70" fmla="*/ 1369 w 2968"/>
                  <a:gd name="T71" fmla="*/ 1472 h 3389"/>
                  <a:gd name="T72" fmla="*/ 1596 w 2968"/>
                  <a:gd name="T73" fmla="*/ 1684 h 3389"/>
                  <a:gd name="T74" fmla="*/ 1639 w 2968"/>
                  <a:gd name="T75" fmla="*/ 1856 h 3389"/>
                  <a:gd name="T76" fmla="*/ 1614 w 2968"/>
                  <a:gd name="T77" fmla="*/ 2016 h 3389"/>
                  <a:gd name="T78" fmla="*/ 1483 w 2968"/>
                  <a:gd name="T79" fmla="*/ 2228 h 3389"/>
                  <a:gd name="T80" fmla="*/ 1259 w 2968"/>
                  <a:gd name="T81" fmla="*/ 2407 h 3389"/>
                  <a:gd name="T82" fmla="*/ 1110 w 2968"/>
                  <a:gd name="T83" fmla="*/ 2539 h 3389"/>
                  <a:gd name="T84" fmla="*/ 1056 w 2968"/>
                  <a:gd name="T85" fmla="*/ 2649 h 3389"/>
                  <a:gd name="T86" fmla="*/ 1169 w 2968"/>
                  <a:gd name="T87" fmla="*/ 2904 h 3389"/>
                  <a:gd name="T88" fmla="*/ 1369 w 2968"/>
                  <a:gd name="T89" fmla="*/ 3169 h 3389"/>
                  <a:gd name="T90" fmla="*/ 1912 w 2968"/>
                  <a:gd name="T91" fmla="*/ 3074 h 3389"/>
                  <a:gd name="T92" fmla="*/ 1758 w 2968"/>
                  <a:gd name="T93" fmla="*/ 2870 h 3389"/>
                  <a:gd name="T94" fmla="*/ 1901 w 2968"/>
                  <a:gd name="T95" fmla="*/ 2484 h 3389"/>
                  <a:gd name="T96" fmla="*/ 1776 w 2968"/>
                  <a:gd name="T97" fmla="*/ 2253 h 3389"/>
                  <a:gd name="T98" fmla="*/ 1867 w 2968"/>
                  <a:gd name="T99" fmla="*/ 1893 h 3389"/>
                  <a:gd name="T100" fmla="*/ 1802 w 2968"/>
                  <a:gd name="T101" fmla="*/ 1623 h 3389"/>
                  <a:gd name="T102" fmla="*/ 1814 w 2968"/>
                  <a:gd name="T103" fmla="*/ 1298 h 3389"/>
                  <a:gd name="T104" fmla="*/ 1825 w 2968"/>
                  <a:gd name="T105" fmla="*/ 982 h 3389"/>
                  <a:gd name="T106" fmla="*/ 1767 w 2968"/>
                  <a:gd name="T107" fmla="*/ 689 h 3389"/>
                  <a:gd name="T108" fmla="*/ 1259 w 2968"/>
                  <a:gd name="T109" fmla="*/ 132 h 3389"/>
                  <a:gd name="T110" fmla="*/ 1912 w 2968"/>
                  <a:gd name="T111" fmla="*/ 314 h 3389"/>
                  <a:gd name="T112" fmla="*/ 2126 w 2968"/>
                  <a:gd name="T113" fmla="*/ 1334 h 3389"/>
                  <a:gd name="T114" fmla="*/ 2949 w 2968"/>
                  <a:gd name="T115" fmla="*/ 3158 h 3389"/>
                  <a:gd name="T116" fmla="*/ 2468 w 2968"/>
                  <a:gd name="T117" fmla="*/ 3389 h 3389"/>
                  <a:gd name="T118" fmla="*/ 978 w 2968"/>
                  <a:gd name="T119" fmla="*/ 3240 h 3389"/>
                  <a:gd name="T120" fmla="*/ 135 w 2968"/>
                  <a:gd name="T121" fmla="*/ 952 h 3389"/>
                  <a:gd name="T122" fmla="*/ 1426 w 2968"/>
                  <a:gd name="T123" fmla="*/ 1 h 3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8" h="3389">
                    <a:moveTo>
                      <a:pt x="2011" y="1775"/>
                    </a:moveTo>
                    <a:lnTo>
                      <a:pt x="2011" y="1801"/>
                    </a:lnTo>
                    <a:lnTo>
                      <a:pt x="2015" y="1826"/>
                    </a:lnTo>
                    <a:lnTo>
                      <a:pt x="2026" y="1852"/>
                    </a:lnTo>
                    <a:lnTo>
                      <a:pt x="2042" y="1878"/>
                    </a:lnTo>
                    <a:lnTo>
                      <a:pt x="2066" y="1902"/>
                    </a:lnTo>
                    <a:lnTo>
                      <a:pt x="2095" y="1926"/>
                    </a:lnTo>
                    <a:lnTo>
                      <a:pt x="2130" y="1947"/>
                    </a:lnTo>
                    <a:lnTo>
                      <a:pt x="2170" y="1966"/>
                    </a:lnTo>
                    <a:lnTo>
                      <a:pt x="2215" y="1983"/>
                    </a:lnTo>
                    <a:lnTo>
                      <a:pt x="2265" y="1997"/>
                    </a:lnTo>
                    <a:lnTo>
                      <a:pt x="2319" y="2008"/>
                    </a:lnTo>
                    <a:lnTo>
                      <a:pt x="2377" y="2014"/>
                    </a:lnTo>
                    <a:lnTo>
                      <a:pt x="2440" y="2016"/>
                    </a:lnTo>
                    <a:lnTo>
                      <a:pt x="2491" y="2015"/>
                    </a:lnTo>
                    <a:lnTo>
                      <a:pt x="2540" y="2010"/>
                    </a:lnTo>
                    <a:lnTo>
                      <a:pt x="2556" y="2011"/>
                    </a:lnTo>
                    <a:lnTo>
                      <a:pt x="2570" y="2016"/>
                    </a:lnTo>
                    <a:lnTo>
                      <a:pt x="2582" y="2025"/>
                    </a:lnTo>
                    <a:lnTo>
                      <a:pt x="2591" y="2037"/>
                    </a:lnTo>
                    <a:lnTo>
                      <a:pt x="2596" y="2053"/>
                    </a:lnTo>
                    <a:lnTo>
                      <a:pt x="2595" y="2068"/>
                    </a:lnTo>
                    <a:lnTo>
                      <a:pt x="2590" y="2083"/>
                    </a:lnTo>
                    <a:lnTo>
                      <a:pt x="2580" y="2095"/>
                    </a:lnTo>
                    <a:lnTo>
                      <a:pt x="2568" y="2104"/>
                    </a:lnTo>
                    <a:lnTo>
                      <a:pt x="2552" y="2108"/>
                    </a:lnTo>
                    <a:lnTo>
                      <a:pt x="2497" y="2114"/>
                    </a:lnTo>
                    <a:lnTo>
                      <a:pt x="2440" y="2116"/>
                    </a:lnTo>
                    <a:lnTo>
                      <a:pt x="2381" y="2114"/>
                    </a:lnTo>
                    <a:lnTo>
                      <a:pt x="2325" y="2108"/>
                    </a:lnTo>
                    <a:lnTo>
                      <a:pt x="2271" y="2099"/>
                    </a:lnTo>
                    <a:lnTo>
                      <a:pt x="2219" y="2088"/>
                    </a:lnTo>
                    <a:lnTo>
                      <a:pt x="2171" y="2072"/>
                    </a:lnTo>
                    <a:lnTo>
                      <a:pt x="2126" y="2055"/>
                    </a:lnTo>
                    <a:lnTo>
                      <a:pt x="2083" y="2034"/>
                    </a:lnTo>
                    <a:lnTo>
                      <a:pt x="2045" y="2012"/>
                    </a:lnTo>
                    <a:lnTo>
                      <a:pt x="2011" y="1987"/>
                    </a:lnTo>
                    <a:lnTo>
                      <a:pt x="2011" y="2013"/>
                    </a:lnTo>
                    <a:lnTo>
                      <a:pt x="2015" y="2038"/>
                    </a:lnTo>
                    <a:lnTo>
                      <a:pt x="2026" y="2064"/>
                    </a:lnTo>
                    <a:lnTo>
                      <a:pt x="2042" y="2090"/>
                    </a:lnTo>
                    <a:lnTo>
                      <a:pt x="2066" y="2115"/>
                    </a:lnTo>
                    <a:lnTo>
                      <a:pt x="2095" y="2138"/>
                    </a:lnTo>
                    <a:lnTo>
                      <a:pt x="2130" y="2159"/>
                    </a:lnTo>
                    <a:lnTo>
                      <a:pt x="2170" y="2179"/>
                    </a:lnTo>
                    <a:lnTo>
                      <a:pt x="2215" y="2195"/>
                    </a:lnTo>
                    <a:lnTo>
                      <a:pt x="2265" y="2209"/>
                    </a:lnTo>
                    <a:lnTo>
                      <a:pt x="2319" y="2220"/>
                    </a:lnTo>
                    <a:lnTo>
                      <a:pt x="2377" y="2226"/>
                    </a:lnTo>
                    <a:lnTo>
                      <a:pt x="2440" y="2228"/>
                    </a:lnTo>
                    <a:lnTo>
                      <a:pt x="2491" y="2227"/>
                    </a:lnTo>
                    <a:lnTo>
                      <a:pt x="2540" y="2222"/>
                    </a:lnTo>
                    <a:lnTo>
                      <a:pt x="2556" y="2223"/>
                    </a:lnTo>
                    <a:lnTo>
                      <a:pt x="2570" y="2228"/>
                    </a:lnTo>
                    <a:lnTo>
                      <a:pt x="2582" y="2237"/>
                    </a:lnTo>
                    <a:lnTo>
                      <a:pt x="2591" y="2250"/>
                    </a:lnTo>
                    <a:lnTo>
                      <a:pt x="2596" y="2265"/>
                    </a:lnTo>
                    <a:lnTo>
                      <a:pt x="2595" y="2280"/>
                    </a:lnTo>
                    <a:lnTo>
                      <a:pt x="2590" y="2295"/>
                    </a:lnTo>
                    <a:lnTo>
                      <a:pt x="2580" y="2307"/>
                    </a:lnTo>
                    <a:lnTo>
                      <a:pt x="2568" y="2317"/>
                    </a:lnTo>
                    <a:lnTo>
                      <a:pt x="2552" y="2321"/>
                    </a:lnTo>
                    <a:lnTo>
                      <a:pt x="2497" y="2326"/>
                    </a:lnTo>
                    <a:lnTo>
                      <a:pt x="2440" y="2328"/>
                    </a:lnTo>
                    <a:lnTo>
                      <a:pt x="2381" y="2326"/>
                    </a:lnTo>
                    <a:lnTo>
                      <a:pt x="2325" y="2321"/>
                    </a:lnTo>
                    <a:lnTo>
                      <a:pt x="2271" y="2311"/>
                    </a:lnTo>
                    <a:lnTo>
                      <a:pt x="2219" y="2300"/>
                    </a:lnTo>
                    <a:lnTo>
                      <a:pt x="2171" y="2285"/>
                    </a:lnTo>
                    <a:lnTo>
                      <a:pt x="2126" y="2267"/>
                    </a:lnTo>
                    <a:lnTo>
                      <a:pt x="2083" y="2246"/>
                    </a:lnTo>
                    <a:lnTo>
                      <a:pt x="2045" y="2224"/>
                    </a:lnTo>
                    <a:lnTo>
                      <a:pt x="2011" y="2199"/>
                    </a:lnTo>
                    <a:lnTo>
                      <a:pt x="2011" y="2225"/>
                    </a:lnTo>
                    <a:lnTo>
                      <a:pt x="2015" y="2251"/>
                    </a:lnTo>
                    <a:lnTo>
                      <a:pt x="2026" y="2276"/>
                    </a:lnTo>
                    <a:lnTo>
                      <a:pt x="2042" y="2302"/>
                    </a:lnTo>
                    <a:lnTo>
                      <a:pt x="2066" y="2327"/>
                    </a:lnTo>
                    <a:lnTo>
                      <a:pt x="2095" y="2351"/>
                    </a:lnTo>
                    <a:lnTo>
                      <a:pt x="2130" y="2371"/>
                    </a:lnTo>
                    <a:lnTo>
                      <a:pt x="2170" y="2391"/>
                    </a:lnTo>
                    <a:lnTo>
                      <a:pt x="2215" y="2407"/>
                    </a:lnTo>
                    <a:lnTo>
                      <a:pt x="2265" y="2422"/>
                    </a:lnTo>
                    <a:lnTo>
                      <a:pt x="2319" y="2432"/>
                    </a:lnTo>
                    <a:lnTo>
                      <a:pt x="2377" y="2438"/>
                    </a:lnTo>
                    <a:lnTo>
                      <a:pt x="2440" y="2440"/>
                    </a:lnTo>
                    <a:lnTo>
                      <a:pt x="2491" y="2439"/>
                    </a:lnTo>
                    <a:lnTo>
                      <a:pt x="2540" y="2434"/>
                    </a:lnTo>
                    <a:lnTo>
                      <a:pt x="2556" y="2435"/>
                    </a:lnTo>
                    <a:lnTo>
                      <a:pt x="2570" y="2440"/>
                    </a:lnTo>
                    <a:lnTo>
                      <a:pt x="2582" y="2449"/>
                    </a:lnTo>
                    <a:lnTo>
                      <a:pt x="2591" y="2462"/>
                    </a:lnTo>
                    <a:lnTo>
                      <a:pt x="2596" y="2477"/>
                    </a:lnTo>
                    <a:lnTo>
                      <a:pt x="2595" y="2493"/>
                    </a:lnTo>
                    <a:lnTo>
                      <a:pt x="2590" y="2508"/>
                    </a:lnTo>
                    <a:lnTo>
                      <a:pt x="2580" y="2519"/>
                    </a:lnTo>
                    <a:lnTo>
                      <a:pt x="2568" y="2529"/>
                    </a:lnTo>
                    <a:lnTo>
                      <a:pt x="2552" y="2533"/>
                    </a:lnTo>
                    <a:lnTo>
                      <a:pt x="2497" y="2538"/>
                    </a:lnTo>
                    <a:lnTo>
                      <a:pt x="2440" y="2540"/>
                    </a:lnTo>
                    <a:lnTo>
                      <a:pt x="2381" y="2538"/>
                    </a:lnTo>
                    <a:lnTo>
                      <a:pt x="2325" y="2533"/>
                    </a:lnTo>
                    <a:lnTo>
                      <a:pt x="2271" y="2524"/>
                    </a:lnTo>
                    <a:lnTo>
                      <a:pt x="2219" y="2512"/>
                    </a:lnTo>
                    <a:lnTo>
                      <a:pt x="2171" y="2497"/>
                    </a:lnTo>
                    <a:lnTo>
                      <a:pt x="2126" y="2479"/>
                    </a:lnTo>
                    <a:lnTo>
                      <a:pt x="2083" y="2459"/>
                    </a:lnTo>
                    <a:lnTo>
                      <a:pt x="2045" y="2436"/>
                    </a:lnTo>
                    <a:lnTo>
                      <a:pt x="2011" y="2411"/>
                    </a:lnTo>
                    <a:lnTo>
                      <a:pt x="2011" y="2437"/>
                    </a:lnTo>
                    <a:lnTo>
                      <a:pt x="2015" y="2463"/>
                    </a:lnTo>
                    <a:lnTo>
                      <a:pt x="2026" y="2490"/>
                    </a:lnTo>
                    <a:lnTo>
                      <a:pt x="2042" y="2514"/>
                    </a:lnTo>
                    <a:lnTo>
                      <a:pt x="2066" y="2539"/>
                    </a:lnTo>
                    <a:lnTo>
                      <a:pt x="2095" y="2563"/>
                    </a:lnTo>
                    <a:lnTo>
                      <a:pt x="2130" y="2583"/>
                    </a:lnTo>
                    <a:lnTo>
                      <a:pt x="2170" y="2603"/>
                    </a:lnTo>
                    <a:lnTo>
                      <a:pt x="2215" y="2619"/>
                    </a:lnTo>
                    <a:lnTo>
                      <a:pt x="2265" y="2634"/>
                    </a:lnTo>
                    <a:lnTo>
                      <a:pt x="2319" y="2644"/>
                    </a:lnTo>
                    <a:lnTo>
                      <a:pt x="2377" y="2650"/>
                    </a:lnTo>
                    <a:lnTo>
                      <a:pt x="2440" y="2652"/>
                    </a:lnTo>
                    <a:lnTo>
                      <a:pt x="2491" y="2651"/>
                    </a:lnTo>
                    <a:lnTo>
                      <a:pt x="2540" y="2646"/>
                    </a:lnTo>
                    <a:lnTo>
                      <a:pt x="2556" y="2647"/>
                    </a:lnTo>
                    <a:lnTo>
                      <a:pt x="2570" y="2652"/>
                    </a:lnTo>
                    <a:lnTo>
                      <a:pt x="2582" y="2662"/>
                    </a:lnTo>
                    <a:lnTo>
                      <a:pt x="2591" y="2674"/>
                    </a:lnTo>
                    <a:lnTo>
                      <a:pt x="2596" y="2689"/>
                    </a:lnTo>
                    <a:lnTo>
                      <a:pt x="2595" y="2706"/>
                    </a:lnTo>
                    <a:lnTo>
                      <a:pt x="2590" y="2720"/>
                    </a:lnTo>
                    <a:lnTo>
                      <a:pt x="2580" y="2732"/>
                    </a:lnTo>
                    <a:lnTo>
                      <a:pt x="2568" y="2741"/>
                    </a:lnTo>
                    <a:lnTo>
                      <a:pt x="2552" y="2745"/>
                    </a:lnTo>
                    <a:lnTo>
                      <a:pt x="2497" y="2750"/>
                    </a:lnTo>
                    <a:lnTo>
                      <a:pt x="2440" y="2752"/>
                    </a:lnTo>
                    <a:lnTo>
                      <a:pt x="2381" y="2750"/>
                    </a:lnTo>
                    <a:lnTo>
                      <a:pt x="2325" y="2745"/>
                    </a:lnTo>
                    <a:lnTo>
                      <a:pt x="2271" y="2736"/>
                    </a:lnTo>
                    <a:lnTo>
                      <a:pt x="2219" y="2724"/>
                    </a:lnTo>
                    <a:lnTo>
                      <a:pt x="2171" y="2709"/>
                    </a:lnTo>
                    <a:lnTo>
                      <a:pt x="2126" y="2691"/>
                    </a:lnTo>
                    <a:lnTo>
                      <a:pt x="2083" y="2671"/>
                    </a:lnTo>
                    <a:lnTo>
                      <a:pt x="2045" y="2648"/>
                    </a:lnTo>
                    <a:lnTo>
                      <a:pt x="2011" y="2623"/>
                    </a:lnTo>
                    <a:lnTo>
                      <a:pt x="2011" y="2649"/>
                    </a:lnTo>
                    <a:lnTo>
                      <a:pt x="2015" y="2675"/>
                    </a:lnTo>
                    <a:lnTo>
                      <a:pt x="2026" y="2702"/>
                    </a:lnTo>
                    <a:lnTo>
                      <a:pt x="2042" y="2726"/>
                    </a:lnTo>
                    <a:lnTo>
                      <a:pt x="2066" y="2751"/>
                    </a:lnTo>
                    <a:lnTo>
                      <a:pt x="2095" y="2775"/>
                    </a:lnTo>
                    <a:lnTo>
                      <a:pt x="2130" y="2797"/>
                    </a:lnTo>
                    <a:lnTo>
                      <a:pt x="2170" y="2815"/>
                    </a:lnTo>
                    <a:lnTo>
                      <a:pt x="2215" y="2832"/>
                    </a:lnTo>
                    <a:lnTo>
                      <a:pt x="2265" y="2846"/>
                    </a:lnTo>
                    <a:lnTo>
                      <a:pt x="2319" y="2856"/>
                    </a:lnTo>
                    <a:lnTo>
                      <a:pt x="2377" y="2862"/>
                    </a:lnTo>
                    <a:lnTo>
                      <a:pt x="2440" y="2864"/>
                    </a:lnTo>
                    <a:lnTo>
                      <a:pt x="2491" y="2863"/>
                    </a:lnTo>
                    <a:lnTo>
                      <a:pt x="2540" y="2858"/>
                    </a:lnTo>
                    <a:lnTo>
                      <a:pt x="2556" y="2859"/>
                    </a:lnTo>
                    <a:lnTo>
                      <a:pt x="2570" y="2864"/>
                    </a:lnTo>
                    <a:lnTo>
                      <a:pt x="2582" y="2874"/>
                    </a:lnTo>
                    <a:lnTo>
                      <a:pt x="2591" y="2886"/>
                    </a:lnTo>
                    <a:lnTo>
                      <a:pt x="2596" y="2902"/>
                    </a:lnTo>
                    <a:lnTo>
                      <a:pt x="2595" y="2918"/>
                    </a:lnTo>
                    <a:lnTo>
                      <a:pt x="2590" y="2932"/>
                    </a:lnTo>
                    <a:lnTo>
                      <a:pt x="2580" y="2944"/>
                    </a:lnTo>
                    <a:lnTo>
                      <a:pt x="2568" y="2953"/>
                    </a:lnTo>
                    <a:lnTo>
                      <a:pt x="2552" y="2957"/>
                    </a:lnTo>
                    <a:lnTo>
                      <a:pt x="2497" y="2962"/>
                    </a:lnTo>
                    <a:lnTo>
                      <a:pt x="2440" y="2964"/>
                    </a:lnTo>
                    <a:lnTo>
                      <a:pt x="2381" y="2962"/>
                    </a:lnTo>
                    <a:lnTo>
                      <a:pt x="2325" y="2957"/>
                    </a:lnTo>
                    <a:lnTo>
                      <a:pt x="2271" y="2948"/>
                    </a:lnTo>
                    <a:lnTo>
                      <a:pt x="2219" y="2937"/>
                    </a:lnTo>
                    <a:lnTo>
                      <a:pt x="2171" y="2921"/>
                    </a:lnTo>
                    <a:lnTo>
                      <a:pt x="2126" y="2904"/>
                    </a:lnTo>
                    <a:lnTo>
                      <a:pt x="2083" y="2883"/>
                    </a:lnTo>
                    <a:lnTo>
                      <a:pt x="2045" y="2860"/>
                    </a:lnTo>
                    <a:lnTo>
                      <a:pt x="2011" y="2836"/>
                    </a:lnTo>
                    <a:lnTo>
                      <a:pt x="2011" y="2861"/>
                    </a:lnTo>
                    <a:lnTo>
                      <a:pt x="2015" y="2887"/>
                    </a:lnTo>
                    <a:lnTo>
                      <a:pt x="2026" y="2914"/>
                    </a:lnTo>
                    <a:lnTo>
                      <a:pt x="2042" y="2939"/>
                    </a:lnTo>
                    <a:lnTo>
                      <a:pt x="2066" y="2963"/>
                    </a:lnTo>
                    <a:lnTo>
                      <a:pt x="2095" y="2987"/>
                    </a:lnTo>
                    <a:lnTo>
                      <a:pt x="2130" y="3009"/>
                    </a:lnTo>
                    <a:lnTo>
                      <a:pt x="2170" y="3027"/>
                    </a:lnTo>
                    <a:lnTo>
                      <a:pt x="2215" y="3045"/>
                    </a:lnTo>
                    <a:lnTo>
                      <a:pt x="2265" y="3058"/>
                    </a:lnTo>
                    <a:lnTo>
                      <a:pt x="2319" y="3068"/>
                    </a:lnTo>
                    <a:lnTo>
                      <a:pt x="2377" y="3075"/>
                    </a:lnTo>
                    <a:lnTo>
                      <a:pt x="2440" y="3077"/>
                    </a:lnTo>
                    <a:lnTo>
                      <a:pt x="2491" y="3076"/>
                    </a:lnTo>
                    <a:lnTo>
                      <a:pt x="2540" y="3070"/>
                    </a:lnTo>
                    <a:lnTo>
                      <a:pt x="2556" y="3072"/>
                    </a:lnTo>
                    <a:lnTo>
                      <a:pt x="2570" y="3077"/>
                    </a:lnTo>
                    <a:lnTo>
                      <a:pt x="2582" y="3086"/>
                    </a:lnTo>
                    <a:lnTo>
                      <a:pt x="2591" y="3098"/>
                    </a:lnTo>
                    <a:lnTo>
                      <a:pt x="2596" y="3114"/>
                    </a:lnTo>
                    <a:lnTo>
                      <a:pt x="2595" y="3130"/>
                    </a:lnTo>
                    <a:lnTo>
                      <a:pt x="2590" y="3145"/>
                    </a:lnTo>
                    <a:lnTo>
                      <a:pt x="2580" y="3156"/>
                    </a:lnTo>
                    <a:lnTo>
                      <a:pt x="2568" y="3165"/>
                    </a:lnTo>
                    <a:lnTo>
                      <a:pt x="2552" y="3169"/>
                    </a:lnTo>
                    <a:lnTo>
                      <a:pt x="2497" y="3175"/>
                    </a:lnTo>
                    <a:lnTo>
                      <a:pt x="2440" y="3177"/>
                    </a:lnTo>
                    <a:lnTo>
                      <a:pt x="2381" y="3175"/>
                    </a:lnTo>
                    <a:lnTo>
                      <a:pt x="2325" y="3169"/>
                    </a:lnTo>
                    <a:lnTo>
                      <a:pt x="2271" y="3160"/>
                    </a:lnTo>
                    <a:lnTo>
                      <a:pt x="2219" y="3149"/>
                    </a:lnTo>
                    <a:lnTo>
                      <a:pt x="2171" y="3133"/>
                    </a:lnTo>
                    <a:lnTo>
                      <a:pt x="2126" y="3116"/>
                    </a:lnTo>
                    <a:lnTo>
                      <a:pt x="2083" y="3095"/>
                    </a:lnTo>
                    <a:lnTo>
                      <a:pt x="2045" y="3073"/>
                    </a:lnTo>
                    <a:lnTo>
                      <a:pt x="2011" y="3048"/>
                    </a:lnTo>
                    <a:lnTo>
                      <a:pt x="2011" y="3074"/>
                    </a:lnTo>
                    <a:lnTo>
                      <a:pt x="2015" y="3099"/>
                    </a:lnTo>
                    <a:lnTo>
                      <a:pt x="2026" y="3126"/>
                    </a:lnTo>
                    <a:lnTo>
                      <a:pt x="2042" y="3151"/>
                    </a:lnTo>
                    <a:lnTo>
                      <a:pt x="2066" y="3176"/>
                    </a:lnTo>
                    <a:lnTo>
                      <a:pt x="2095" y="3199"/>
                    </a:lnTo>
                    <a:lnTo>
                      <a:pt x="2130" y="3221"/>
                    </a:lnTo>
                    <a:lnTo>
                      <a:pt x="2170" y="3239"/>
                    </a:lnTo>
                    <a:lnTo>
                      <a:pt x="2215" y="3257"/>
                    </a:lnTo>
                    <a:lnTo>
                      <a:pt x="2265" y="3270"/>
                    </a:lnTo>
                    <a:lnTo>
                      <a:pt x="2319" y="3281"/>
                    </a:lnTo>
                    <a:lnTo>
                      <a:pt x="2377" y="3287"/>
                    </a:lnTo>
                    <a:lnTo>
                      <a:pt x="2440" y="3289"/>
                    </a:lnTo>
                    <a:lnTo>
                      <a:pt x="2491" y="3288"/>
                    </a:lnTo>
                    <a:lnTo>
                      <a:pt x="2540" y="3283"/>
                    </a:lnTo>
                    <a:lnTo>
                      <a:pt x="2543" y="3283"/>
                    </a:lnTo>
                    <a:lnTo>
                      <a:pt x="2596" y="3274"/>
                    </a:lnTo>
                    <a:lnTo>
                      <a:pt x="2645" y="3262"/>
                    </a:lnTo>
                    <a:lnTo>
                      <a:pt x="2690" y="3248"/>
                    </a:lnTo>
                    <a:lnTo>
                      <a:pt x="2730" y="3230"/>
                    </a:lnTo>
                    <a:lnTo>
                      <a:pt x="2736" y="3227"/>
                    </a:lnTo>
                    <a:lnTo>
                      <a:pt x="2770" y="3207"/>
                    </a:lnTo>
                    <a:lnTo>
                      <a:pt x="2800" y="3188"/>
                    </a:lnTo>
                    <a:lnTo>
                      <a:pt x="2824" y="3165"/>
                    </a:lnTo>
                    <a:lnTo>
                      <a:pt x="2825" y="3164"/>
                    </a:lnTo>
                    <a:lnTo>
                      <a:pt x="2832" y="3158"/>
                    </a:lnTo>
                    <a:lnTo>
                      <a:pt x="2835" y="3153"/>
                    </a:lnTo>
                    <a:lnTo>
                      <a:pt x="2838" y="3150"/>
                    </a:lnTo>
                    <a:lnTo>
                      <a:pt x="2843" y="3143"/>
                    </a:lnTo>
                    <a:lnTo>
                      <a:pt x="2844" y="3141"/>
                    </a:lnTo>
                    <a:lnTo>
                      <a:pt x="2850" y="3132"/>
                    </a:lnTo>
                    <a:lnTo>
                      <a:pt x="2850" y="3132"/>
                    </a:lnTo>
                    <a:lnTo>
                      <a:pt x="2858" y="3118"/>
                    </a:lnTo>
                    <a:lnTo>
                      <a:pt x="2864" y="3103"/>
                    </a:lnTo>
                    <a:lnTo>
                      <a:pt x="2864" y="3102"/>
                    </a:lnTo>
                    <a:lnTo>
                      <a:pt x="2866" y="3093"/>
                    </a:lnTo>
                    <a:lnTo>
                      <a:pt x="2866" y="3090"/>
                    </a:lnTo>
                    <a:lnTo>
                      <a:pt x="2867" y="3084"/>
                    </a:lnTo>
                    <a:lnTo>
                      <a:pt x="2868" y="3074"/>
                    </a:lnTo>
                    <a:lnTo>
                      <a:pt x="2868" y="3048"/>
                    </a:lnTo>
                    <a:lnTo>
                      <a:pt x="2841" y="3067"/>
                    </a:lnTo>
                    <a:lnTo>
                      <a:pt x="2812" y="3087"/>
                    </a:lnTo>
                    <a:lnTo>
                      <a:pt x="2780" y="3103"/>
                    </a:lnTo>
                    <a:lnTo>
                      <a:pt x="2770" y="3108"/>
                    </a:lnTo>
                    <a:lnTo>
                      <a:pt x="2759" y="3109"/>
                    </a:lnTo>
                    <a:lnTo>
                      <a:pt x="2745" y="3108"/>
                    </a:lnTo>
                    <a:lnTo>
                      <a:pt x="2733" y="3101"/>
                    </a:lnTo>
                    <a:lnTo>
                      <a:pt x="2722" y="3093"/>
                    </a:lnTo>
                    <a:lnTo>
                      <a:pt x="2713" y="3082"/>
                    </a:lnTo>
                    <a:lnTo>
                      <a:pt x="2709" y="3066"/>
                    </a:lnTo>
                    <a:lnTo>
                      <a:pt x="2709" y="3051"/>
                    </a:lnTo>
                    <a:lnTo>
                      <a:pt x="2714" y="3037"/>
                    </a:lnTo>
                    <a:lnTo>
                      <a:pt x="2724" y="3024"/>
                    </a:lnTo>
                    <a:lnTo>
                      <a:pt x="2736" y="3015"/>
                    </a:lnTo>
                    <a:lnTo>
                      <a:pt x="2770" y="2996"/>
                    </a:lnTo>
                    <a:lnTo>
                      <a:pt x="2799" y="2976"/>
                    </a:lnTo>
                    <a:lnTo>
                      <a:pt x="2824" y="2954"/>
                    </a:lnTo>
                    <a:lnTo>
                      <a:pt x="2842" y="2932"/>
                    </a:lnTo>
                    <a:lnTo>
                      <a:pt x="2857" y="2909"/>
                    </a:lnTo>
                    <a:lnTo>
                      <a:pt x="2865" y="2885"/>
                    </a:lnTo>
                    <a:lnTo>
                      <a:pt x="2868" y="2861"/>
                    </a:lnTo>
                    <a:lnTo>
                      <a:pt x="2868" y="2836"/>
                    </a:lnTo>
                    <a:lnTo>
                      <a:pt x="2841" y="2855"/>
                    </a:lnTo>
                    <a:lnTo>
                      <a:pt x="2812" y="2874"/>
                    </a:lnTo>
                    <a:lnTo>
                      <a:pt x="2780" y="2891"/>
                    </a:lnTo>
                    <a:lnTo>
                      <a:pt x="2770" y="2895"/>
                    </a:lnTo>
                    <a:lnTo>
                      <a:pt x="2759" y="2896"/>
                    </a:lnTo>
                    <a:lnTo>
                      <a:pt x="2745" y="2895"/>
                    </a:lnTo>
                    <a:lnTo>
                      <a:pt x="2733" y="2889"/>
                    </a:lnTo>
                    <a:lnTo>
                      <a:pt x="2722" y="2881"/>
                    </a:lnTo>
                    <a:lnTo>
                      <a:pt x="2713" y="2869"/>
                    </a:lnTo>
                    <a:lnTo>
                      <a:pt x="2709" y="2854"/>
                    </a:lnTo>
                    <a:lnTo>
                      <a:pt x="2709" y="2839"/>
                    </a:lnTo>
                    <a:lnTo>
                      <a:pt x="2714" y="2824"/>
                    </a:lnTo>
                    <a:lnTo>
                      <a:pt x="2724" y="2812"/>
                    </a:lnTo>
                    <a:lnTo>
                      <a:pt x="2736" y="2803"/>
                    </a:lnTo>
                    <a:lnTo>
                      <a:pt x="2770" y="2784"/>
                    </a:lnTo>
                    <a:lnTo>
                      <a:pt x="2799" y="2764"/>
                    </a:lnTo>
                    <a:lnTo>
                      <a:pt x="2824" y="2742"/>
                    </a:lnTo>
                    <a:lnTo>
                      <a:pt x="2842" y="2720"/>
                    </a:lnTo>
                    <a:lnTo>
                      <a:pt x="2857" y="2697"/>
                    </a:lnTo>
                    <a:lnTo>
                      <a:pt x="2865" y="2673"/>
                    </a:lnTo>
                    <a:lnTo>
                      <a:pt x="2868" y="2649"/>
                    </a:lnTo>
                    <a:lnTo>
                      <a:pt x="2868" y="2623"/>
                    </a:lnTo>
                    <a:lnTo>
                      <a:pt x="2841" y="2643"/>
                    </a:lnTo>
                    <a:lnTo>
                      <a:pt x="2812" y="2662"/>
                    </a:lnTo>
                    <a:lnTo>
                      <a:pt x="2780" y="2679"/>
                    </a:lnTo>
                    <a:lnTo>
                      <a:pt x="2770" y="2683"/>
                    </a:lnTo>
                    <a:lnTo>
                      <a:pt x="2759" y="2684"/>
                    </a:lnTo>
                    <a:lnTo>
                      <a:pt x="2745" y="2682"/>
                    </a:lnTo>
                    <a:lnTo>
                      <a:pt x="2733" y="2677"/>
                    </a:lnTo>
                    <a:lnTo>
                      <a:pt x="2722" y="2669"/>
                    </a:lnTo>
                    <a:lnTo>
                      <a:pt x="2713" y="2656"/>
                    </a:lnTo>
                    <a:lnTo>
                      <a:pt x="2709" y="2642"/>
                    </a:lnTo>
                    <a:lnTo>
                      <a:pt x="2709" y="2627"/>
                    </a:lnTo>
                    <a:lnTo>
                      <a:pt x="2714" y="2612"/>
                    </a:lnTo>
                    <a:lnTo>
                      <a:pt x="2724" y="2600"/>
                    </a:lnTo>
                    <a:lnTo>
                      <a:pt x="2736" y="2591"/>
                    </a:lnTo>
                    <a:lnTo>
                      <a:pt x="2770" y="2572"/>
                    </a:lnTo>
                    <a:lnTo>
                      <a:pt x="2799" y="2551"/>
                    </a:lnTo>
                    <a:lnTo>
                      <a:pt x="2824" y="2530"/>
                    </a:lnTo>
                    <a:lnTo>
                      <a:pt x="2842" y="2508"/>
                    </a:lnTo>
                    <a:lnTo>
                      <a:pt x="2857" y="2484"/>
                    </a:lnTo>
                    <a:lnTo>
                      <a:pt x="2865" y="2461"/>
                    </a:lnTo>
                    <a:lnTo>
                      <a:pt x="2868" y="2437"/>
                    </a:lnTo>
                    <a:lnTo>
                      <a:pt x="2868" y="2411"/>
                    </a:lnTo>
                    <a:lnTo>
                      <a:pt x="2841" y="2431"/>
                    </a:lnTo>
                    <a:lnTo>
                      <a:pt x="2812" y="2449"/>
                    </a:lnTo>
                    <a:lnTo>
                      <a:pt x="2780" y="2467"/>
                    </a:lnTo>
                    <a:lnTo>
                      <a:pt x="2770" y="2471"/>
                    </a:lnTo>
                    <a:lnTo>
                      <a:pt x="2759" y="2472"/>
                    </a:lnTo>
                    <a:lnTo>
                      <a:pt x="2745" y="2470"/>
                    </a:lnTo>
                    <a:lnTo>
                      <a:pt x="2733" y="2465"/>
                    </a:lnTo>
                    <a:lnTo>
                      <a:pt x="2722" y="2457"/>
                    </a:lnTo>
                    <a:lnTo>
                      <a:pt x="2713" y="2444"/>
                    </a:lnTo>
                    <a:lnTo>
                      <a:pt x="2709" y="2430"/>
                    </a:lnTo>
                    <a:lnTo>
                      <a:pt x="2709" y="2414"/>
                    </a:lnTo>
                    <a:lnTo>
                      <a:pt x="2714" y="2400"/>
                    </a:lnTo>
                    <a:lnTo>
                      <a:pt x="2724" y="2388"/>
                    </a:lnTo>
                    <a:lnTo>
                      <a:pt x="2736" y="2378"/>
                    </a:lnTo>
                    <a:lnTo>
                      <a:pt x="2770" y="2360"/>
                    </a:lnTo>
                    <a:lnTo>
                      <a:pt x="2799" y="2339"/>
                    </a:lnTo>
                    <a:lnTo>
                      <a:pt x="2824" y="2318"/>
                    </a:lnTo>
                    <a:lnTo>
                      <a:pt x="2842" y="2295"/>
                    </a:lnTo>
                    <a:lnTo>
                      <a:pt x="2857" y="2272"/>
                    </a:lnTo>
                    <a:lnTo>
                      <a:pt x="2865" y="2249"/>
                    </a:lnTo>
                    <a:lnTo>
                      <a:pt x="2868" y="2225"/>
                    </a:lnTo>
                    <a:lnTo>
                      <a:pt x="2868" y="2199"/>
                    </a:lnTo>
                    <a:lnTo>
                      <a:pt x="2841" y="2219"/>
                    </a:lnTo>
                    <a:lnTo>
                      <a:pt x="2812" y="2237"/>
                    </a:lnTo>
                    <a:lnTo>
                      <a:pt x="2780" y="2255"/>
                    </a:lnTo>
                    <a:lnTo>
                      <a:pt x="2770" y="2259"/>
                    </a:lnTo>
                    <a:lnTo>
                      <a:pt x="2759" y="2260"/>
                    </a:lnTo>
                    <a:lnTo>
                      <a:pt x="2745" y="2258"/>
                    </a:lnTo>
                    <a:lnTo>
                      <a:pt x="2733" y="2253"/>
                    </a:lnTo>
                    <a:lnTo>
                      <a:pt x="2722" y="2244"/>
                    </a:lnTo>
                    <a:lnTo>
                      <a:pt x="2713" y="2232"/>
                    </a:lnTo>
                    <a:lnTo>
                      <a:pt x="2709" y="2218"/>
                    </a:lnTo>
                    <a:lnTo>
                      <a:pt x="2709" y="2202"/>
                    </a:lnTo>
                    <a:lnTo>
                      <a:pt x="2714" y="2188"/>
                    </a:lnTo>
                    <a:lnTo>
                      <a:pt x="2724" y="2175"/>
                    </a:lnTo>
                    <a:lnTo>
                      <a:pt x="2736" y="2166"/>
                    </a:lnTo>
                    <a:lnTo>
                      <a:pt x="2770" y="2147"/>
                    </a:lnTo>
                    <a:lnTo>
                      <a:pt x="2799" y="2127"/>
                    </a:lnTo>
                    <a:lnTo>
                      <a:pt x="2824" y="2105"/>
                    </a:lnTo>
                    <a:lnTo>
                      <a:pt x="2842" y="2083"/>
                    </a:lnTo>
                    <a:lnTo>
                      <a:pt x="2857" y="2060"/>
                    </a:lnTo>
                    <a:lnTo>
                      <a:pt x="2865" y="2036"/>
                    </a:lnTo>
                    <a:lnTo>
                      <a:pt x="2868" y="2013"/>
                    </a:lnTo>
                    <a:lnTo>
                      <a:pt x="2868" y="1987"/>
                    </a:lnTo>
                    <a:lnTo>
                      <a:pt x="2841" y="2007"/>
                    </a:lnTo>
                    <a:lnTo>
                      <a:pt x="2812" y="2025"/>
                    </a:lnTo>
                    <a:lnTo>
                      <a:pt x="2780" y="2043"/>
                    </a:lnTo>
                    <a:lnTo>
                      <a:pt x="2770" y="2047"/>
                    </a:lnTo>
                    <a:lnTo>
                      <a:pt x="2759" y="2048"/>
                    </a:lnTo>
                    <a:lnTo>
                      <a:pt x="2745" y="2046"/>
                    </a:lnTo>
                    <a:lnTo>
                      <a:pt x="2733" y="2040"/>
                    </a:lnTo>
                    <a:lnTo>
                      <a:pt x="2722" y="2032"/>
                    </a:lnTo>
                    <a:lnTo>
                      <a:pt x="2713" y="2020"/>
                    </a:lnTo>
                    <a:lnTo>
                      <a:pt x="2709" y="2005"/>
                    </a:lnTo>
                    <a:lnTo>
                      <a:pt x="2709" y="1990"/>
                    </a:lnTo>
                    <a:lnTo>
                      <a:pt x="2714" y="1976"/>
                    </a:lnTo>
                    <a:lnTo>
                      <a:pt x="2724" y="1963"/>
                    </a:lnTo>
                    <a:lnTo>
                      <a:pt x="2736" y="1954"/>
                    </a:lnTo>
                    <a:lnTo>
                      <a:pt x="2770" y="1934"/>
                    </a:lnTo>
                    <a:lnTo>
                      <a:pt x="2799" y="1915"/>
                    </a:lnTo>
                    <a:lnTo>
                      <a:pt x="2824" y="1893"/>
                    </a:lnTo>
                    <a:lnTo>
                      <a:pt x="2842" y="1871"/>
                    </a:lnTo>
                    <a:lnTo>
                      <a:pt x="2857" y="1848"/>
                    </a:lnTo>
                    <a:lnTo>
                      <a:pt x="2865" y="1824"/>
                    </a:lnTo>
                    <a:lnTo>
                      <a:pt x="2868" y="1801"/>
                    </a:lnTo>
                    <a:lnTo>
                      <a:pt x="2868" y="1775"/>
                    </a:lnTo>
                    <a:lnTo>
                      <a:pt x="2834" y="1799"/>
                    </a:lnTo>
                    <a:lnTo>
                      <a:pt x="2796" y="1822"/>
                    </a:lnTo>
                    <a:lnTo>
                      <a:pt x="2755" y="1843"/>
                    </a:lnTo>
                    <a:lnTo>
                      <a:pt x="2709" y="1860"/>
                    </a:lnTo>
                    <a:lnTo>
                      <a:pt x="2661" y="1876"/>
                    </a:lnTo>
                    <a:lnTo>
                      <a:pt x="2609" y="1887"/>
                    </a:lnTo>
                    <a:lnTo>
                      <a:pt x="2555" y="1896"/>
                    </a:lnTo>
                    <a:lnTo>
                      <a:pt x="2498" y="1901"/>
                    </a:lnTo>
                    <a:lnTo>
                      <a:pt x="2440" y="1904"/>
                    </a:lnTo>
                    <a:lnTo>
                      <a:pt x="2381" y="1901"/>
                    </a:lnTo>
                    <a:lnTo>
                      <a:pt x="2325" y="1896"/>
                    </a:lnTo>
                    <a:lnTo>
                      <a:pt x="2271" y="1887"/>
                    </a:lnTo>
                    <a:lnTo>
                      <a:pt x="2219" y="1876"/>
                    </a:lnTo>
                    <a:lnTo>
                      <a:pt x="2171" y="1860"/>
                    </a:lnTo>
                    <a:lnTo>
                      <a:pt x="2126" y="1843"/>
                    </a:lnTo>
                    <a:lnTo>
                      <a:pt x="2083" y="1822"/>
                    </a:lnTo>
                    <a:lnTo>
                      <a:pt x="2045" y="1799"/>
                    </a:lnTo>
                    <a:lnTo>
                      <a:pt x="2011" y="1775"/>
                    </a:lnTo>
                    <a:close/>
                    <a:moveTo>
                      <a:pt x="2440" y="1373"/>
                    </a:moveTo>
                    <a:lnTo>
                      <a:pt x="2377" y="1375"/>
                    </a:lnTo>
                    <a:lnTo>
                      <a:pt x="2319" y="1381"/>
                    </a:lnTo>
                    <a:lnTo>
                      <a:pt x="2265" y="1392"/>
                    </a:lnTo>
                    <a:lnTo>
                      <a:pt x="2215" y="1405"/>
                    </a:lnTo>
                    <a:lnTo>
                      <a:pt x="2170" y="1422"/>
                    </a:lnTo>
                    <a:lnTo>
                      <a:pt x="2130" y="1441"/>
                    </a:lnTo>
                    <a:lnTo>
                      <a:pt x="2095" y="1463"/>
                    </a:lnTo>
                    <a:lnTo>
                      <a:pt x="2066" y="1486"/>
                    </a:lnTo>
                    <a:lnTo>
                      <a:pt x="2042" y="1510"/>
                    </a:lnTo>
                    <a:lnTo>
                      <a:pt x="2026" y="1536"/>
                    </a:lnTo>
                    <a:lnTo>
                      <a:pt x="2015" y="1562"/>
                    </a:lnTo>
                    <a:lnTo>
                      <a:pt x="2011" y="1588"/>
                    </a:lnTo>
                    <a:lnTo>
                      <a:pt x="2015" y="1614"/>
                    </a:lnTo>
                    <a:lnTo>
                      <a:pt x="2026" y="1640"/>
                    </a:lnTo>
                    <a:lnTo>
                      <a:pt x="2042" y="1666"/>
                    </a:lnTo>
                    <a:lnTo>
                      <a:pt x="2066" y="1690"/>
                    </a:lnTo>
                    <a:lnTo>
                      <a:pt x="2095" y="1713"/>
                    </a:lnTo>
                    <a:lnTo>
                      <a:pt x="2130" y="1735"/>
                    </a:lnTo>
                    <a:lnTo>
                      <a:pt x="2170" y="1754"/>
                    </a:lnTo>
                    <a:lnTo>
                      <a:pt x="2215" y="1771"/>
                    </a:lnTo>
                    <a:lnTo>
                      <a:pt x="2265" y="1785"/>
                    </a:lnTo>
                    <a:lnTo>
                      <a:pt x="2319" y="1795"/>
                    </a:lnTo>
                    <a:lnTo>
                      <a:pt x="2377" y="1802"/>
                    </a:lnTo>
                    <a:lnTo>
                      <a:pt x="2440" y="1804"/>
                    </a:lnTo>
                    <a:lnTo>
                      <a:pt x="2502" y="1802"/>
                    </a:lnTo>
                    <a:lnTo>
                      <a:pt x="2561" y="1795"/>
                    </a:lnTo>
                    <a:lnTo>
                      <a:pt x="2614" y="1785"/>
                    </a:lnTo>
                    <a:lnTo>
                      <a:pt x="2665" y="1771"/>
                    </a:lnTo>
                    <a:lnTo>
                      <a:pt x="2710" y="1754"/>
                    </a:lnTo>
                    <a:lnTo>
                      <a:pt x="2749" y="1735"/>
                    </a:lnTo>
                    <a:lnTo>
                      <a:pt x="2784" y="1713"/>
                    </a:lnTo>
                    <a:lnTo>
                      <a:pt x="2813" y="1690"/>
                    </a:lnTo>
                    <a:lnTo>
                      <a:pt x="2837" y="1666"/>
                    </a:lnTo>
                    <a:lnTo>
                      <a:pt x="2853" y="1640"/>
                    </a:lnTo>
                    <a:lnTo>
                      <a:pt x="2865" y="1614"/>
                    </a:lnTo>
                    <a:lnTo>
                      <a:pt x="2868" y="1588"/>
                    </a:lnTo>
                    <a:lnTo>
                      <a:pt x="2865" y="1562"/>
                    </a:lnTo>
                    <a:lnTo>
                      <a:pt x="2853" y="1536"/>
                    </a:lnTo>
                    <a:lnTo>
                      <a:pt x="2837" y="1510"/>
                    </a:lnTo>
                    <a:lnTo>
                      <a:pt x="2813" y="1486"/>
                    </a:lnTo>
                    <a:lnTo>
                      <a:pt x="2784" y="1463"/>
                    </a:lnTo>
                    <a:lnTo>
                      <a:pt x="2749" y="1441"/>
                    </a:lnTo>
                    <a:lnTo>
                      <a:pt x="2710" y="1422"/>
                    </a:lnTo>
                    <a:lnTo>
                      <a:pt x="2665" y="1405"/>
                    </a:lnTo>
                    <a:lnTo>
                      <a:pt x="2614" y="1392"/>
                    </a:lnTo>
                    <a:lnTo>
                      <a:pt x="2561" y="1381"/>
                    </a:lnTo>
                    <a:lnTo>
                      <a:pt x="2502" y="1375"/>
                    </a:lnTo>
                    <a:lnTo>
                      <a:pt x="2440" y="1373"/>
                    </a:lnTo>
                    <a:close/>
                    <a:moveTo>
                      <a:pt x="100" y="1350"/>
                    </a:moveTo>
                    <a:lnTo>
                      <a:pt x="100" y="1376"/>
                    </a:lnTo>
                    <a:lnTo>
                      <a:pt x="103" y="1402"/>
                    </a:lnTo>
                    <a:lnTo>
                      <a:pt x="113" y="1428"/>
                    </a:lnTo>
                    <a:lnTo>
                      <a:pt x="131" y="1453"/>
                    </a:lnTo>
                    <a:lnTo>
                      <a:pt x="154" y="1478"/>
                    </a:lnTo>
                    <a:lnTo>
                      <a:pt x="183" y="1501"/>
                    </a:lnTo>
                    <a:lnTo>
                      <a:pt x="217" y="1522"/>
                    </a:lnTo>
                    <a:lnTo>
                      <a:pt x="258" y="1542"/>
                    </a:lnTo>
                    <a:lnTo>
                      <a:pt x="303" y="1558"/>
                    </a:lnTo>
                    <a:lnTo>
                      <a:pt x="353" y="1572"/>
                    </a:lnTo>
                    <a:lnTo>
                      <a:pt x="407" y="1582"/>
                    </a:lnTo>
                    <a:lnTo>
                      <a:pt x="466" y="1589"/>
                    </a:lnTo>
                    <a:lnTo>
                      <a:pt x="528" y="1591"/>
                    </a:lnTo>
                    <a:lnTo>
                      <a:pt x="578" y="1589"/>
                    </a:lnTo>
                    <a:lnTo>
                      <a:pt x="628" y="1585"/>
                    </a:lnTo>
                    <a:lnTo>
                      <a:pt x="644" y="1585"/>
                    </a:lnTo>
                    <a:lnTo>
                      <a:pt x="659" y="1591"/>
                    </a:lnTo>
                    <a:lnTo>
                      <a:pt x="670" y="1601"/>
                    </a:lnTo>
                    <a:lnTo>
                      <a:pt x="679" y="1613"/>
                    </a:lnTo>
                    <a:lnTo>
                      <a:pt x="683" y="1628"/>
                    </a:lnTo>
                    <a:lnTo>
                      <a:pt x="683" y="1644"/>
                    </a:lnTo>
                    <a:lnTo>
                      <a:pt x="677" y="1658"/>
                    </a:lnTo>
                    <a:lnTo>
                      <a:pt x="668" y="1671"/>
                    </a:lnTo>
                    <a:lnTo>
                      <a:pt x="656" y="1679"/>
                    </a:lnTo>
                    <a:lnTo>
                      <a:pt x="640" y="1684"/>
                    </a:lnTo>
                    <a:lnTo>
                      <a:pt x="584" y="1689"/>
                    </a:lnTo>
                    <a:lnTo>
                      <a:pt x="528" y="1691"/>
                    </a:lnTo>
                    <a:lnTo>
                      <a:pt x="469" y="1689"/>
                    </a:lnTo>
                    <a:lnTo>
                      <a:pt x="413" y="1684"/>
                    </a:lnTo>
                    <a:lnTo>
                      <a:pt x="359" y="1675"/>
                    </a:lnTo>
                    <a:lnTo>
                      <a:pt x="307" y="1664"/>
                    </a:lnTo>
                    <a:lnTo>
                      <a:pt x="259" y="1648"/>
                    </a:lnTo>
                    <a:lnTo>
                      <a:pt x="213" y="1631"/>
                    </a:lnTo>
                    <a:lnTo>
                      <a:pt x="172" y="1610"/>
                    </a:lnTo>
                    <a:lnTo>
                      <a:pt x="134" y="1587"/>
                    </a:lnTo>
                    <a:lnTo>
                      <a:pt x="100" y="1563"/>
                    </a:lnTo>
                    <a:lnTo>
                      <a:pt x="100" y="1588"/>
                    </a:lnTo>
                    <a:lnTo>
                      <a:pt x="103" y="1614"/>
                    </a:lnTo>
                    <a:lnTo>
                      <a:pt x="113" y="1640"/>
                    </a:lnTo>
                    <a:lnTo>
                      <a:pt x="131" y="1666"/>
                    </a:lnTo>
                    <a:lnTo>
                      <a:pt x="154" y="1690"/>
                    </a:lnTo>
                    <a:lnTo>
                      <a:pt x="183" y="1713"/>
                    </a:lnTo>
                    <a:lnTo>
                      <a:pt x="217" y="1735"/>
                    </a:lnTo>
                    <a:lnTo>
                      <a:pt x="258" y="1754"/>
                    </a:lnTo>
                    <a:lnTo>
                      <a:pt x="303" y="1771"/>
                    </a:lnTo>
                    <a:lnTo>
                      <a:pt x="353" y="1785"/>
                    </a:lnTo>
                    <a:lnTo>
                      <a:pt x="407" y="1795"/>
                    </a:lnTo>
                    <a:lnTo>
                      <a:pt x="466" y="1802"/>
                    </a:lnTo>
                    <a:lnTo>
                      <a:pt x="528" y="1804"/>
                    </a:lnTo>
                    <a:lnTo>
                      <a:pt x="578" y="1803"/>
                    </a:lnTo>
                    <a:lnTo>
                      <a:pt x="628" y="1797"/>
                    </a:lnTo>
                    <a:lnTo>
                      <a:pt x="644" y="1798"/>
                    </a:lnTo>
                    <a:lnTo>
                      <a:pt x="659" y="1804"/>
                    </a:lnTo>
                    <a:lnTo>
                      <a:pt x="670" y="1813"/>
                    </a:lnTo>
                    <a:lnTo>
                      <a:pt x="679" y="1825"/>
                    </a:lnTo>
                    <a:lnTo>
                      <a:pt x="683" y="1841"/>
                    </a:lnTo>
                    <a:lnTo>
                      <a:pt x="683" y="1856"/>
                    </a:lnTo>
                    <a:lnTo>
                      <a:pt x="677" y="1871"/>
                    </a:lnTo>
                    <a:lnTo>
                      <a:pt x="668" y="1883"/>
                    </a:lnTo>
                    <a:lnTo>
                      <a:pt x="656" y="1891"/>
                    </a:lnTo>
                    <a:lnTo>
                      <a:pt x="640" y="1896"/>
                    </a:lnTo>
                    <a:lnTo>
                      <a:pt x="584" y="1901"/>
                    </a:lnTo>
                    <a:lnTo>
                      <a:pt x="528" y="1904"/>
                    </a:lnTo>
                    <a:lnTo>
                      <a:pt x="469" y="1901"/>
                    </a:lnTo>
                    <a:lnTo>
                      <a:pt x="413" y="1896"/>
                    </a:lnTo>
                    <a:lnTo>
                      <a:pt x="359" y="1887"/>
                    </a:lnTo>
                    <a:lnTo>
                      <a:pt x="307" y="1876"/>
                    </a:lnTo>
                    <a:lnTo>
                      <a:pt x="259" y="1860"/>
                    </a:lnTo>
                    <a:lnTo>
                      <a:pt x="213" y="1843"/>
                    </a:lnTo>
                    <a:lnTo>
                      <a:pt x="172" y="1822"/>
                    </a:lnTo>
                    <a:lnTo>
                      <a:pt x="134" y="1799"/>
                    </a:lnTo>
                    <a:lnTo>
                      <a:pt x="100" y="1775"/>
                    </a:lnTo>
                    <a:lnTo>
                      <a:pt x="100" y="1801"/>
                    </a:lnTo>
                    <a:lnTo>
                      <a:pt x="103" y="1826"/>
                    </a:lnTo>
                    <a:lnTo>
                      <a:pt x="113" y="1852"/>
                    </a:lnTo>
                    <a:lnTo>
                      <a:pt x="131" y="1878"/>
                    </a:lnTo>
                    <a:lnTo>
                      <a:pt x="154" y="1902"/>
                    </a:lnTo>
                    <a:lnTo>
                      <a:pt x="183" y="1926"/>
                    </a:lnTo>
                    <a:lnTo>
                      <a:pt x="217" y="1947"/>
                    </a:lnTo>
                    <a:lnTo>
                      <a:pt x="258" y="1966"/>
                    </a:lnTo>
                    <a:lnTo>
                      <a:pt x="303" y="1983"/>
                    </a:lnTo>
                    <a:lnTo>
                      <a:pt x="353" y="1997"/>
                    </a:lnTo>
                    <a:lnTo>
                      <a:pt x="407" y="2008"/>
                    </a:lnTo>
                    <a:lnTo>
                      <a:pt x="466" y="2014"/>
                    </a:lnTo>
                    <a:lnTo>
                      <a:pt x="528" y="2016"/>
                    </a:lnTo>
                    <a:lnTo>
                      <a:pt x="578" y="2015"/>
                    </a:lnTo>
                    <a:lnTo>
                      <a:pt x="628" y="2010"/>
                    </a:lnTo>
                    <a:lnTo>
                      <a:pt x="644" y="2011"/>
                    </a:lnTo>
                    <a:lnTo>
                      <a:pt x="659" y="2016"/>
                    </a:lnTo>
                    <a:lnTo>
                      <a:pt x="670" y="2025"/>
                    </a:lnTo>
                    <a:lnTo>
                      <a:pt x="679" y="2037"/>
                    </a:lnTo>
                    <a:lnTo>
                      <a:pt x="683" y="2053"/>
                    </a:lnTo>
                    <a:lnTo>
                      <a:pt x="683" y="2068"/>
                    </a:lnTo>
                    <a:lnTo>
                      <a:pt x="677" y="2083"/>
                    </a:lnTo>
                    <a:lnTo>
                      <a:pt x="668" y="2095"/>
                    </a:lnTo>
                    <a:lnTo>
                      <a:pt x="656" y="2104"/>
                    </a:lnTo>
                    <a:lnTo>
                      <a:pt x="640" y="2108"/>
                    </a:lnTo>
                    <a:lnTo>
                      <a:pt x="584" y="2114"/>
                    </a:lnTo>
                    <a:lnTo>
                      <a:pt x="528" y="2116"/>
                    </a:lnTo>
                    <a:lnTo>
                      <a:pt x="469" y="2114"/>
                    </a:lnTo>
                    <a:lnTo>
                      <a:pt x="413" y="2108"/>
                    </a:lnTo>
                    <a:lnTo>
                      <a:pt x="359" y="2099"/>
                    </a:lnTo>
                    <a:lnTo>
                      <a:pt x="307" y="2088"/>
                    </a:lnTo>
                    <a:lnTo>
                      <a:pt x="259" y="2072"/>
                    </a:lnTo>
                    <a:lnTo>
                      <a:pt x="213" y="2055"/>
                    </a:lnTo>
                    <a:lnTo>
                      <a:pt x="172" y="2034"/>
                    </a:lnTo>
                    <a:lnTo>
                      <a:pt x="134" y="2012"/>
                    </a:lnTo>
                    <a:lnTo>
                      <a:pt x="100" y="1987"/>
                    </a:lnTo>
                    <a:lnTo>
                      <a:pt x="100" y="2013"/>
                    </a:lnTo>
                    <a:lnTo>
                      <a:pt x="103" y="2038"/>
                    </a:lnTo>
                    <a:lnTo>
                      <a:pt x="113" y="2064"/>
                    </a:lnTo>
                    <a:lnTo>
                      <a:pt x="131" y="2090"/>
                    </a:lnTo>
                    <a:lnTo>
                      <a:pt x="154" y="2115"/>
                    </a:lnTo>
                    <a:lnTo>
                      <a:pt x="183" y="2138"/>
                    </a:lnTo>
                    <a:lnTo>
                      <a:pt x="217" y="2159"/>
                    </a:lnTo>
                    <a:lnTo>
                      <a:pt x="258" y="2179"/>
                    </a:lnTo>
                    <a:lnTo>
                      <a:pt x="303" y="2195"/>
                    </a:lnTo>
                    <a:lnTo>
                      <a:pt x="353" y="2209"/>
                    </a:lnTo>
                    <a:lnTo>
                      <a:pt x="407" y="2220"/>
                    </a:lnTo>
                    <a:lnTo>
                      <a:pt x="466" y="2226"/>
                    </a:lnTo>
                    <a:lnTo>
                      <a:pt x="528" y="2228"/>
                    </a:lnTo>
                    <a:lnTo>
                      <a:pt x="578" y="2227"/>
                    </a:lnTo>
                    <a:lnTo>
                      <a:pt x="628" y="2222"/>
                    </a:lnTo>
                    <a:lnTo>
                      <a:pt x="644" y="2223"/>
                    </a:lnTo>
                    <a:lnTo>
                      <a:pt x="659" y="2228"/>
                    </a:lnTo>
                    <a:lnTo>
                      <a:pt x="670" y="2237"/>
                    </a:lnTo>
                    <a:lnTo>
                      <a:pt x="679" y="2250"/>
                    </a:lnTo>
                    <a:lnTo>
                      <a:pt x="683" y="2265"/>
                    </a:lnTo>
                    <a:lnTo>
                      <a:pt x="683" y="2280"/>
                    </a:lnTo>
                    <a:lnTo>
                      <a:pt x="677" y="2295"/>
                    </a:lnTo>
                    <a:lnTo>
                      <a:pt x="668" y="2307"/>
                    </a:lnTo>
                    <a:lnTo>
                      <a:pt x="656" y="2317"/>
                    </a:lnTo>
                    <a:lnTo>
                      <a:pt x="640" y="2321"/>
                    </a:lnTo>
                    <a:lnTo>
                      <a:pt x="584" y="2326"/>
                    </a:lnTo>
                    <a:lnTo>
                      <a:pt x="528" y="2328"/>
                    </a:lnTo>
                    <a:lnTo>
                      <a:pt x="469" y="2326"/>
                    </a:lnTo>
                    <a:lnTo>
                      <a:pt x="413" y="2321"/>
                    </a:lnTo>
                    <a:lnTo>
                      <a:pt x="359" y="2311"/>
                    </a:lnTo>
                    <a:lnTo>
                      <a:pt x="307" y="2300"/>
                    </a:lnTo>
                    <a:lnTo>
                      <a:pt x="259" y="2285"/>
                    </a:lnTo>
                    <a:lnTo>
                      <a:pt x="213" y="2267"/>
                    </a:lnTo>
                    <a:lnTo>
                      <a:pt x="172" y="2246"/>
                    </a:lnTo>
                    <a:lnTo>
                      <a:pt x="134" y="2224"/>
                    </a:lnTo>
                    <a:lnTo>
                      <a:pt x="100" y="2199"/>
                    </a:lnTo>
                    <a:lnTo>
                      <a:pt x="100" y="2225"/>
                    </a:lnTo>
                    <a:lnTo>
                      <a:pt x="103" y="2251"/>
                    </a:lnTo>
                    <a:lnTo>
                      <a:pt x="113" y="2276"/>
                    </a:lnTo>
                    <a:lnTo>
                      <a:pt x="131" y="2302"/>
                    </a:lnTo>
                    <a:lnTo>
                      <a:pt x="154" y="2327"/>
                    </a:lnTo>
                    <a:lnTo>
                      <a:pt x="183" y="2351"/>
                    </a:lnTo>
                    <a:lnTo>
                      <a:pt x="217" y="2371"/>
                    </a:lnTo>
                    <a:lnTo>
                      <a:pt x="258" y="2391"/>
                    </a:lnTo>
                    <a:lnTo>
                      <a:pt x="303" y="2407"/>
                    </a:lnTo>
                    <a:lnTo>
                      <a:pt x="353" y="2422"/>
                    </a:lnTo>
                    <a:lnTo>
                      <a:pt x="407" y="2432"/>
                    </a:lnTo>
                    <a:lnTo>
                      <a:pt x="466" y="2438"/>
                    </a:lnTo>
                    <a:lnTo>
                      <a:pt x="528" y="2440"/>
                    </a:lnTo>
                    <a:lnTo>
                      <a:pt x="578" y="2439"/>
                    </a:lnTo>
                    <a:lnTo>
                      <a:pt x="628" y="2434"/>
                    </a:lnTo>
                    <a:lnTo>
                      <a:pt x="644" y="2435"/>
                    </a:lnTo>
                    <a:lnTo>
                      <a:pt x="659" y="2440"/>
                    </a:lnTo>
                    <a:lnTo>
                      <a:pt x="670" y="2449"/>
                    </a:lnTo>
                    <a:lnTo>
                      <a:pt x="679" y="2462"/>
                    </a:lnTo>
                    <a:lnTo>
                      <a:pt x="683" y="2477"/>
                    </a:lnTo>
                    <a:lnTo>
                      <a:pt x="683" y="2493"/>
                    </a:lnTo>
                    <a:lnTo>
                      <a:pt x="677" y="2508"/>
                    </a:lnTo>
                    <a:lnTo>
                      <a:pt x="668" y="2519"/>
                    </a:lnTo>
                    <a:lnTo>
                      <a:pt x="656" y="2529"/>
                    </a:lnTo>
                    <a:lnTo>
                      <a:pt x="640" y="2533"/>
                    </a:lnTo>
                    <a:lnTo>
                      <a:pt x="584" y="2538"/>
                    </a:lnTo>
                    <a:lnTo>
                      <a:pt x="528" y="2540"/>
                    </a:lnTo>
                    <a:lnTo>
                      <a:pt x="469" y="2538"/>
                    </a:lnTo>
                    <a:lnTo>
                      <a:pt x="413" y="2533"/>
                    </a:lnTo>
                    <a:lnTo>
                      <a:pt x="359" y="2524"/>
                    </a:lnTo>
                    <a:lnTo>
                      <a:pt x="307" y="2512"/>
                    </a:lnTo>
                    <a:lnTo>
                      <a:pt x="259" y="2497"/>
                    </a:lnTo>
                    <a:lnTo>
                      <a:pt x="213" y="2479"/>
                    </a:lnTo>
                    <a:lnTo>
                      <a:pt x="172" y="2459"/>
                    </a:lnTo>
                    <a:lnTo>
                      <a:pt x="134" y="2436"/>
                    </a:lnTo>
                    <a:lnTo>
                      <a:pt x="100" y="2411"/>
                    </a:lnTo>
                    <a:lnTo>
                      <a:pt x="100" y="2437"/>
                    </a:lnTo>
                    <a:lnTo>
                      <a:pt x="103" y="2463"/>
                    </a:lnTo>
                    <a:lnTo>
                      <a:pt x="113" y="2490"/>
                    </a:lnTo>
                    <a:lnTo>
                      <a:pt x="131" y="2514"/>
                    </a:lnTo>
                    <a:lnTo>
                      <a:pt x="154" y="2539"/>
                    </a:lnTo>
                    <a:lnTo>
                      <a:pt x="183" y="2563"/>
                    </a:lnTo>
                    <a:lnTo>
                      <a:pt x="217" y="2583"/>
                    </a:lnTo>
                    <a:lnTo>
                      <a:pt x="258" y="2603"/>
                    </a:lnTo>
                    <a:lnTo>
                      <a:pt x="303" y="2619"/>
                    </a:lnTo>
                    <a:lnTo>
                      <a:pt x="353" y="2634"/>
                    </a:lnTo>
                    <a:lnTo>
                      <a:pt x="407" y="2644"/>
                    </a:lnTo>
                    <a:lnTo>
                      <a:pt x="466" y="2650"/>
                    </a:lnTo>
                    <a:lnTo>
                      <a:pt x="528" y="2652"/>
                    </a:lnTo>
                    <a:lnTo>
                      <a:pt x="578" y="2651"/>
                    </a:lnTo>
                    <a:lnTo>
                      <a:pt x="628" y="2646"/>
                    </a:lnTo>
                    <a:lnTo>
                      <a:pt x="644" y="2647"/>
                    </a:lnTo>
                    <a:lnTo>
                      <a:pt x="659" y="2652"/>
                    </a:lnTo>
                    <a:lnTo>
                      <a:pt x="670" y="2662"/>
                    </a:lnTo>
                    <a:lnTo>
                      <a:pt x="679" y="2674"/>
                    </a:lnTo>
                    <a:lnTo>
                      <a:pt x="683" y="2689"/>
                    </a:lnTo>
                    <a:lnTo>
                      <a:pt x="683" y="2706"/>
                    </a:lnTo>
                    <a:lnTo>
                      <a:pt x="677" y="2720"/>
                    </a:lnTo>
                    <a:lnTo>
                      <a:pt x="668" y="2732"/>
                    </a:lnTo>
                    <a:lnTo>
                      <a:pt x="656" y="2741"/>
                    </a:lnTo>
                    <a:lnTo>
                      <a:pt x="640" y="2745"/>
                    </a:lnTo>
                    <a:lnTo>
                      <a:pt x="584" y="2750"/>
                    </a:lnTo>
                    <a:lnTo>
                      <a:pt x="528" y="2752"/>
                    </a:lnTo>
                    <a:lnTo>
                      <a:pt x="469" y="2750"/>
                    </a:lnTo>
                    <a:lnTo>
                      <a:pt x="413" y="2745"/>
                    </a:lnTo>
                    <a:lnTo>
                      <a:pt x="359" y="2736"/>
                    </a:lnTo>
                    <a:lnTo>
                      <a:pt x="307" y="2724"/>
                    </a:lnTo>
                    <a:lnTo>
                      <a:pt x="259" y="2709"/>
                    </a:lnTo>
                    <a:lnTo>
                      <a:pt x="213" y="2691"/>
                    </a:lnTo>
                    <a:lnTo>
                      <a:pt x="172" y="2671"/>
                    </a:lnTo>
                    <a:lnTo>
                      <a:pt x="134" y="2648"/>
                    </a:lnTo>
                    <a:lnTo>
                      <a:pt x="100" y="2623"/>
                    </a:lnTo>
                    <a:lnTo>
                      <a:pt x="100" y="2649"/>
                    </a:lnTo>
                    <a:lnTo>
                      <a:pt x="103" y="2675"/>
                    </a:lnTo>
                    <a:lnTo>
                      <a:pt x="113" y="2702"/>
                    </a:lnTo>
                    <a:lnTo>
                      <a:pt x="131" y="2726"/>
                    </a:lnTo>
                    <a:lnTo>
                      <a:pt x="154" y="2751"/>
                    </a:lnTo>
                    <a:lnTo>
                      <a:pt x="183" y="2775"/>
                    </a:lnTo>
                    <a:lnTo>
                      <a:pt x="217" y="2797"/>
                    </a:lnTo>
                    <a:lnTo>
                      <a:pt x="258" y="2815"/>
                    </a:lnTo>
                    <a:lnTo>
                      <a:pt x="303" y="2832"/>
                    </a:lnTo>
                    <a:lnTo>
                      <a:pt x="353" y="2846"/>
                    </a:lnTo>
                    <a:lnTo>
                      <a:pt x="407" y="2856"/>
                    </a:lnTo>
                    <a:lnTo>
                      <a:pt x="466" y="2862"/>
                    </a:lnTo>
                    <a:lnTo>
                      <a:pt x="528" y="2864"/>
                    </a:lnTo>
                    <a:lnTo>
                      <a:pt x="578" y="2863"/>
                    </a:lnTo>
                    <a:lnTo>
                      <a:pt x="628" y="2858"/>
                    </a:lnTo>
                    <a:lnTo>
                      <a:pt x="644" y="2859"/>
                    </a:lnTo>
                    <a:lnTo>
                      <a:pt x="659" y="2864"/>
                    </a:lnTo>
                    <a:lnTo>
                      <a:pt x="670" y="2874"/>
                    </a:lnTo>
                    <a:lnTo>
                      <a:pt x="679" y="2886"/>
                    </a:lnTo>
                    <a:lnTo>
                      <a:pt x="683" y="2902"/>
                    </a:lnTo>
                    <a:lnTo>
                      <a:pt x="683" y="2918"/>
                    </a:lnTo>
                    <a:lnTo>
                      <a:pt x="677" y="2932"/>
                    </a:lnTo>
                    <a:lnTo>
                      <a:pt x="668" y="2944"/>
                    </a:lnTo>
                    <a:lnTo>
                      <a:pt x="656" y="2953"/>
                    </a:lnTo>
                    <a:lnTo>
                      <a:pt x="640" y="2957"/>
                    </a:lnTo>
                    <a:lnTo>
                      <a:pt x="584" y="2962"/>
                    </a:lnTo>
                    <a:lnTo>
                      <a:pt x="528" y="2964"/>
                    </a:lnTo>
                    <a:lnTo>
                      <a:pt x="469" y="2962"/>
                    </a:lnTo>
                    <a:lnTo>
                      <a:pt x="413" y="2957"/>
                    </a:lnTo>
                    <a:lnTo>
                      <a:pt x="359" y="2948"/>
                    </a:lnTo>
                    <a:lnTo>
                      <a:pt x="307" y="2937"/>
                    </a:lnTo>
                    <a:lnTo>
                      <a:pt x="259" y="2921"/>
                    </a:lnTo>
                    <a:lnTo>
                      <a:pt x="213" y="2904"/>
                    </a:lnTo>
                    <a:lnTo>
                      <a:pt x="172" y="2883"/>
                    </a:lnTo>
                    <a:lnTo>
                      <a:pt x="134" y="2860"/>
                    </a:lnTo>
                    <a:lnTo>
                      <a:pt x="100" y="2836"/>
                    </a:lnTo>
                    <a:lnTo>
                      <a:pt x="100" y="2861"/>
                    </a:lnTo>
                    <a:lnTo>
                      <a:pt x="103" y="2887"/>
                    </a:lnTo>
                    <a:lnTo>
                      <a:pt x="113" y="2914"/>
                    </a:lnTo>
                    <a:lnTo>
                      <a:pt x="131" y="2939"/>
                    </a:lnTo>
                    <a:lnTo>
                      <a:pt x="154" y="2963"/>
                    </a:lnTo>
                    <a:lnTo>
                      <a:pt x="183" y="2987"/>
                    </a:lnTo>
                    <a:lnTo>
                      <a:pt x="217" y="3009"/>
                    </a:lnTo>
                    <a:lnTo>
                      <a:pt x="258" y="3027"/>
                    </a:lnTo>
                    <a:lnTo>
                      <a:pt x="303" y="3045"/>
                    </a:lnTo>
                    <a:lnTo>
                      <a:pt x="353" y="3058"/>
                    </a:lnTo>
                    <a:lnTo>
                      <a:pt x="407" y="3068"/>
                    </a:lnTo>
                    <a:lnTo>
                      <a:pt x="466" y="3075"/>
                    </a:lnTo>
                    <a:lnTo>
                      <a:pt x="528" y="3077"/>
                    </a:lnTo>
                    <a:lnTo>
                      <a:pt x="578" y="3076"/>
                    </a:lnTo>
                    <a:lnTo>
                      <a:pt x="628" y="3070"/>
                    </a:lnTo>
                    <a:lnTo>
                      <a:pt x="644" y="3072"/>
                    </a:lnTo>
                    <a:lnTo>
                      <a:pt x="659" y="3077"/>
                    </a:lnTo>
                    <a:lnTo>
                      <a:pt x="670" y="3086"/>
                    </a:lnTo>
                    <a:lnTo>
                      <a:pt x="679" y="3098"/>
                    </a:lnTo>
                    <a:lnTo>
                      <a:pt x="683" y="3114"/>
                    </a:lnTo>
                    <a:lnTo>
                      <a:pt x="683" y="3130"/>
                    </a:lnTo>
                    <a:lnTo>
                      <a:pt x="677" y="3145"/>
                    </a:lnTo>
                    <a:lnTo>
                      <a:pt x="668" y="3156"/>
                    </a:lnTo>
                    <a:lnTo>
                      <a:pt x="656" y="3165"/>
                    </a:lnTo>
                    <a:lnTo>
                      <a:pt x="640" y="3169"/>
                    </a:lnTo>
                    <a:lnTo>
                      <a:pt x="584" y="3175"/>
                    </a:lnTo>
                    <a:lnTo>
                      <a:pt x="528" y="3177"/>
                    </a:lnTo>
                    <a:lnTo>
                      <a:pt x="469" y="3175"/>
                    </a:lnTo>
                    <a:lnTo>
                      <a:pt x="413" y="3169"/>
                    </a:lnTo>
                    <a:lnTo>
                      <a:pt x="359" y="3160"/>
                    </a:lnTo>
                    <a:lnTo>
                      <a:pt x="307" y="3149"/>
                    </a:lnTo>
                    <a:lnTo>
                      <a:pt x="259" y="3133"/>
                    </a:lnTo>
                    <a:lnTo>
                      <a:pt x="213" y="3116"/>
                    </a:lnTo>
                    <a:lnTo>
                      <a:pt x="172" y="3095"/>
                    </a:lnTo>
                    <a:lnTo>
                      <a:pt x="134" y="3073"/>
                    </a:lnTo>
                    <a:lnTo>
                      <a:pt x="100" y="3048"/>
                    </a:lnTo>
                    <a:lnTo>
                      <a:pt x="100" y="3074"/>
                    </a:lnTo>
                    <a:lnTo>
                      <a:pt x="103" y="3099"/>
                    </a:lnTo>
                    <a:lnTo>
                      <a:pt x="113" y="3126"/>
                    </a:lnTo>
                    <a:lnTo>
                      <a:pt x="131" y="3151"/>
                    </a:lnTo>
                    <a:lnTo>
                      <a:pt x="154" y="3176"/>
                    </a:lnTo>
                    <a:lnTo>
                      <a:pt x="183" y="3199"/>
                    </a:lnTo>
                    <a:lnTo>
                      <a:pt x="217" y="3221"/>
                    </a:lnTo>
                    <a:lnTo>
                      <a:pt x="258" y="3239"/>
                    </a:lnTo>
                    <a:lnTo>
                      <a:pt x="303" y="3257"/>
                    </a:lnTo>
                    <a:lnTo>
                      <a:pt x="353" y="3270"/>
                    </a:lnTo>
                    <a:lnTo>
                      <a:pt x="407" y="3281"/>
                    </a:lnTo>
                    <a:lnTo>
                      <a:pt x="466" y="3287"/>
                    </a:lnTo>
                    <a:lnTo>
                      <a:pt x="528" y="3289"/>
                    </a:lnTo>
                    <a:lnTo>
                      <a:pt x="591" y="3287"/>
                    </a:lnTo>
                    <a:lnTo>
                      <a:pt x="648" y="3281"/>
                    </a:lnTo>
                    <a:lnTo>
                      <a:pt x="703" y="3270"/>
                    </a:lnTo>
                    <a:lnTo>
                      <a:pt x="753" y="3257"/>
                    </a:lnTo>
                    <a:lnTo>
                      <a:pt x="798" y="3239"/>
                    </a:lnTo>
                    <a:lnTo>
                      <a:pt x="838" y="3221"/>
                    </a:lnTo>
                    <a:lnTo>
                      <a:pt x="873" y="3199"/>
                    </a:lnTo>
                    <a:lnTo>
                      <a:pt x="902" y="3176"/>
                    </a:lnTo>
                    <a:lnTo>
                      <a:pt x="926" y="3151"/>
                    </a:lnTo>
                    <a:lnTo>
                      <a:pt x="942" y="3126"/>
                    </a:lnTo>
                    <a:lnTo>
                      <a:pt x="953" y="3099"/>
                    </a:lnTo>
                    <a:lnTo>
                      <a:pt x="956" y="3074"/>
                    </a:lnTo>
                    <a:lnTo>
                      <a:pt x="956" y="3048"/>
                    </a:lnTo>
                    <a:lnTo>
                      <a:pt x="930" y="3067"/>
                    </a:lnTo>
                    <a:lnTo>
                      <a:pt x="901" y="3087"/>
                    </a:lnTo>
                    <a:lnTo>
                      <a:pt x="869" y="3103"/>
                    </a:lnTo>
                    <a:lnTo>
                      <a:pt x="858" y="3108"/>
                    </a:lnTo>
                    <a:lnTo>
                      <a:pt x="846" y="3109"/>
                    </a:lnTo>
                    <a:lnTo>
                      <a:pt x="833" y="3108"/>
                    </a:lnTo>
                    <a:lnTo>
                      <a:pt x="821" y="3101"/>
                    </a:lnTo>
                    <a:lnTo>
                      <a:pt x="810" y="3093"/>
                    </a:lnTo>
                    <a:lnTo>
                      <a:pt x="802" y="3082"/>
                    </a:lnTo>
                    <a:lnTo>
                      <a:pt x="797" y="3066"/>
                    </a:lnTo>
                    <a:lnTo>
                      <a:pt x="798" y="3051"/>
                    </a:lnTo>
                    <a:lnTo>
                      <a:pt x="802" y="3037"/>
                    </a:lnTo>
                    <a:lnTo>
                      <a:pt x="811" y="3024"/>
                    </a:lnTo>
                    <a:lnTo>
                      <a:pt x="825" y="3015"/>
                    </a:lnTo>
                    <a:lnTo>
                      <a:pt x="858" y="2996"/>
                    </a:lnTo>
                    <a:lnTo>
                      <a:pt x="888" y="2976"/>
                    </a:lnTo>
                    <a:lnTo>
                      <a:pt x="911" y="2954"/>
                    </a:lnTo>
                    <a:lnTo>
                      <a:pt x="931" y="2932"/>
                    </a:lnTo>
                    <a:lnTo>
                      <a:pt x="944" y="2909"/>
                    </a:lnTo>
                    <a:lnTo>
                      <a:pt x="954" y="2885"/>
                    </a:lnTo>
                    <a:lnTo>
                      <a:pt x="956" y="2861"/>
                    </a:lnTo>
                    <a:lnTo>
                      <a:pt x="956" y="2836"/>
                    </a:lnTo>
                    <a:lnTo>
                      <a:pt x="930" y="2855"/>
                    </a:lnTo>
                    <a:lnTo>
                      <a:pt x="901" y="2875"/>
                    </a:lnTo>
                    <a:lnTo>
                      <a:pt x="869" y="2891"/>
                    </a:lnTo>
                    <a:lnTo>
                      <a:pt x="858" y="2895"/>
                    </a:lnTo>
                    <a:lnTo>
                      <a:pt x="846" y="2896"/>
                    </a:lnTo>
                    <a:lnTo>
                      <a:pt x="833" y="2895"/>
                    </a:lnTo>
                    <a:lnTo>
                      <a:pt x="821" y="2889"/>
                    </a:lnTo>
                    <a:lnTo>
                      <a:pt x="810" y="2881"/>
                    </a:lnTo>
                    <a:lnTo>
                      <a:pt x="802" y="2870"/>
                    </a:lnTo>
                    <a:lnTo>
                      <a:pt x="797" y="2854"/>
                    </a:lnTo>
                    <a:lnTo>
                      <a:pt x="798" y="2839"/>
                    </a:lnTo>
                    <a:lnTo>
                      <a:pt x="802" y="2824"/>
                    </a:lnTo>
                    <a:lnTo>
                      <a:pt x="811" y="2812"/>
                    </a:lnTo>
                    <a:lnTo>
                      <a:pt x="825" y="2803"/>
                    </a:lnTo>
                    <a:lnTo>
                      <a:pt x="858" y="2784"/>
                    </a:lnTo>
                    <a:lnTo>
                      <a:pt x="888" y="2764"/>
                    </a:lnTo>
                    <a:lnTo>
                      <a:pt x="911" y="2742"/>
                    </a:lnTo>
                    <a:lnTo>
                      <a:pt x="931" y="2720"/>
                    </a:lnTo>
                    <a:lnTo>
                      <a:pt x="944" y="2697"/>
                    </a:lnTo>
                    <a:lnTo>
                      <a:pt x="954" y="2673"/>
                    </a:lnTo>
                    <a:lnTo>
                      <a:pt x="956" y="2649"/>
                    </a:lnTo>
                    <a:lnTo>
                      <a:pt x="956" y="2623"/>
                    </a:lnTo>
                    <a:lnTo>
                      <a:pt x="930" y="2643"/>
                    </a:lnTo>
                    <a:lnTo>
                      <a:pt x="901" y="2662"/>
                    </a:lnTo>
                    <a:lnTo>
                      <a:pt x="869" y="2679"/>
                    </a:lnTo>
                    <a:lnTo>
                      <a:pt x="858" y="2683"/>
                    </a:lnTo>
                    <a:lnTo>
                      <a:pt x="846" y="2684"/>
                    </a:lnTo>
                    <a:lnTo>
                      <a:pt x="833" y="2682"/>
                    </a:lnTo>
                    <a:lnTo>
                      <a:pt x="821" y="2677"/>
                    </a:lnTo>
                    <a:lnTo>
                      <a:pt x="810" y="2669"/>
                    </a:lnTo>
                    <a:lnTo>
                      <a:pt x="802" y="2656"/>
                    </a:lnTo>
                    <a:lnTo>
                      <a:pt x="797" y="2642"/>
                    </a:lnTo>
                    <a:lnTo>
                      <a:pt x="798" y="2627"/>
                    </a:lnTo>
                    <a:lnTo>
                      <a:pt x="802" y="2612"/>
                    </a:lnTo>
                    <a:lnTo>
                      <a:pt x="811" y="2600"/>
                    </a:lnTo>
                    <a:lnTo>
                      <a:pt x="825" y="2591"/>
                    </a:lnTo>
                    <a:lnTo>
                      <a:pt x="858" y="2572"/>
                    </a:lnTo>
                    <a:lnTo>
                      <a:pt x="888" y="2551"/>
                    </a:lnTo>
                    <a:lnTo>
                      <a:pt x="911" y="2530"/>
                    </a:lnTo>
                    <a:lnTo>
                      <a:pt x="931" y="2508"/>
                    </a:lnTo>
                    <a:lnTo>
                      <a:pt x="944" y="2484"/>
                    </a:lnTo>
                    <a:lnTo>
                      <a:pt x="954" y="2461"/>
                    </a:lnTo>
                    <a:lnTo>
                      <a:pt x="956" y="2437"/>
                    </a:lnTo>
                    <a:lnTo>
                      <a:pt x="956" y="2411"/>
                    </a:lnTo>
                    <a:lnTo>
                      <a:pt x="930" y="2431"/>
                    </a:lnTo>
                    <a:lnTo>
                      <a:pt x="901" y="2449"/>
                    </a:lnTo>
                    <a:lnTo>
                      <a:pt x="869" y="2467"/>
                    </a:lnTo>
                    <a:lnTo>
                      <a:pt x="858" y="2471"/>
                    </a:lnTo>
                    <a:lnTo>
                      <a:pt x="846" y="2472"/>
                    </a:lnTo>
                    <a:lnTo>
                      <a:pt x="833" y="2470"/>
                    </a:lnTo>
                    <a:lnTo>
                      <a:pt x="821" y="2465"/>
                    </a:lnTo>
                    <a:lnTo>
                      <a:pt x="810" y="2457"/>
                    </a:lnTo>
                    <a:lnTo>
                      <a:pt x="802" y="2444"/>
                    </a:lnTo>
                    <a:lnTo>
                      <a:pt x="797" y="2430"/>
                    </a:lnTo>
                    <a:lnTo>
                      <a:pt x="798" y="2414"/>
                    </a:lnTo>
                    <a:lnTo>
                      <a:pt x="802" y="2400"/>
                    </a:lnTo>
                    <a:lnTo>
                      <a:pt x="811" y="2388"/>
                    </a:lnTo>
                    <a:lnTo>
                      <a:pt x="825" y="2378"/>
                    </a:lnTo>
                    <a:lnTo>
                      <a:pt x="858" y="2360"/>
                    </a:lnTo>
                    <a:lnTo>
                      <a:pt x="888" y="2339"/>
                    </a:lnTo>
                    <a:lnTo>
                      <a:pt x="911" y="2318"/>
                    </a:lnTo>
                    <a:lnTo>
                      <a:pt x="931" y="2295"/>
                    </a:lnTo>
                    <a:lnTo>
                      <a:pt x="944" y="2272"/>
                    </a:lnTo>
                    <a:lnTo>
                      <a:pt x="954" y="2249"/>
                    </a:lnTo>
                    <a:lnTo>
                      <a:pt x="956" y="2225"/>
                    </a:lnTo>
                    <a:lnTo>
                      <a:pt x="956" y="2199"/>
                    </a:lnTo>
                    <a:lnTo>
                      <a:pt x="930" y="2219"/>
                    </a:lnTo>
                    <a:lnTo>
                      <a:pt x="901" y="2237"/>
                    </a:lnTo>
                    <a:lnTo>
                      <a:pt x="869" y="2255"/>
                    </a:lnTo>
                    <a:lnTo>
                      <a:pt x="858" y="2259"/>
                    </a:lnTo>
                    <a:lnTo>
                      <a:pt x="846" y="2260"/>
                    </a:lnTo>
                    <a:lnTo>
                      <a:pt x="833" y="2258"/>
                    </a:lnTo>
                    <a:lnTo>
                      <a:pt x="821" y="2253"/>
                    </a:lnTo>
                    <a:lnTo>
                      <a:pt x="810" y="2244"/>
                    </a:lnTo>
                    <a:lnTo>
                      <a:pt x="802" y="2232"/>
                    </a:lnTo>
                    <a:lnTo>
                      <a:pt x="797" y="2218"/>
                    </a:lnTo>
                    <a:lnTo>
                      <a:pt x="798" y="2202"/>
                    </a:lnTo>
                    <a:lnTo>
                      <a:pt x="802" y="2188"/>
                    </a:lnTo>
                    <a:lnTo>
                      <a:pt x="811" y="2175"/>
                    </a:lnTo>
                    <a:lnTo>
                      <a:pt x="825" y="2166"/>
                    </a:lnTo>
                    <a:lnTo>
                      <a:pt x="858" y="2147"/>
                    </a:lnTo>
                    <a:lnTo>
                      <a:pt x="888" y="2127"/>
                    </a:lnTo>
                    <a:lnTo>
                      <a:pt x="911" y="2105"/>
                    </a:lnTo>
                    <a:lnTo>
                      <a:pt x="931" y="2083"/>
                    </a:lnTo>
                    <a:lnTo>
                      <a:pt x="944" y="2060"/>
                    </a:lnTo>
                    <a:lnTo>
                      <a:pt x="954" y="2036"/>
                    </a:lnTo>
                    <a:lnTo>
                      <a:pt x="956" y="2013"/>
                    </a:lnTo>
                    <a:lnTo>
                      <a:pt x="956" y="1987"/>
                    </a:lnTo>
                    <a:lnTo>
                      <a:pt x="930" y="2007"/>
                    </a:lnTo>
                    <a:lnTo>
                      <a:pt x="901" y="2025"/>
                    </a:lnTo>
                    <a:lnTo>
                      <a:pt x="869" y="2043"/>
                    </a:lnTo>
                    <a:lnTo>
                      <a:pt x="858" y="2047"/>
                    </a:lnTo>
                    <a:lnTo>
                      <a:pt x="846" y="2048"/>
                    </a:lnTo>
                    <a:lnTo>
                      <a:pt x="833" y="2046"/>
                    </a:lnTo>
                    <a:lnTo>
                      <a:pt x="821" y="2040"/>
                    </a:lnTo>
                    <a:lnTo>
                      <a:pt x="810" y="2032"/>
                    </a:lnTo>
                    <a:lnTo>
                      <a:pt x="802" y="2020"/>
                    </a:lnTo>
                    <a:lnTo>
                      <a:pt x="797" y="2005"/>
                    </a:lnTo>
                    <a:lnTo>
                      <a:pt x="798" y="1990"/>
                    </a:lnTo>
                    <a:lnTo>
                      <a:pt x="802" y="1976"/>
                    </a:lnTo>
                    <a:lnTo>
                      <a:pt x="811" y="1963"/>
                    </a:lnTo>
                    <a:lnTo>
                      <a:pt x="825" y="1954"/>
                    </a:lnTo>
                    <a:lnTo>
                      <a:pt x="858" y="1934"/>
                    </a:lnTo>
                    <a:lnTo>
                      <a:pt x="888" y="1915"/>
                    </a:lnTo>
                    <a:lnTo>
                      <a:pt x="911" y="1893"/>
                    </a:lnTo>
                    <a:lnTo>
                      <a:pt x="931" y="1871"/>
                    </a:lnTo>
                    <a:lnTo>
                      <a:pt x="944" y="1848"/>
                    </a:lnTo>
                    <a:lnTo>
                      <a:pt x="954" y="1824"/>
                    </a:lnTo>
                    <a:lnTo>
                      <a:pt x="956" y="1801"/>
                    </a:lnTo>
                    <a:lnTo>
                      <a:pt x="956" y="1775"/>
                    </a:lnTo>
                    <a:lnTo>
                      <a:pt x="930" y="1794"/>
                    </a:lnTo>
                    <a:lnTo>
                      <a:pt x="901" y="1813"/>
                    </a:lnTo>
                    <a:lnTo>
                      <a:pt x="869" y="1830"/>
                    </a:lnTo>
                    <a:lnTo>
                      <a:pt x="858" y="1834"/>
                    </a:lnTo>
                    <a:lnTo>
                      <a:pt x="846" y="1836"/>
                    </a:lnTo>
                    <a:lnTo>
                      <a:pt x="833" y="1833"/>
                    </a:lnTo>
                    <a:lnTo>
                      <a:pt x="821" y="1828"/>
                    </a:lnTo>
                    <a:lnTo>
                      <a:pt x="810" y="1820"/>
                    </a:lnTo>
                    <a:lnTo>
                      <a:pt x="802" y="1808"/>
                    </a:lnTo>
                    <a:lnTo>
                      <a:pt x="797" y="1792"/>
                    </a:lnTo>
                    <a:lnTo>
                      <a:pt x="798" y="1778"/>
                    </a:lnTo>
                    <a:lnTo>
                      <a:pt x="802" y="1763"/>
                    </a:lnTo>
                    <a:lnTo>
                      <a:pt x="811" y="1750"/>
                    </a:lnTo>
                    <a:lnTo>
                      <a:pt x="825" y="1741"/>
                    </a:lnTo>
                    <a:lnTo>
                      <a:pt x="858" y="1722"/>
                    </a:lnTo>
                    <a:lnTo>
                      <a:pt x="888" y="1703"/>
                    </a:lnTo>
                    <a:lnTo>
                      <a:pt x="911" y="1681"/>
                    </a:lnTo>
                    <a:lnTo>
                      <a:pt x="931" y="1658"/>
                    </a:lnTo>
                    <a:lnTo>
                      <a:pt x="944" y="1636"/>
                    </a:lnTo>
                    <a:lnTo>
                      <a:pt x="954" y="1612"/>
                    </a:lnTo>
                    <a:lnTo>
                      <a:pt x="956" y="1588"/>
                    </a:lnTo>
                    <a:lnTo>
                      <a:pt x="956" y="1563"/>
                    </a:lnTo>
                    <a:lnTo>
                      <a:pt x="930" y="1582"/>
                    </a:lnTo>
                    <a:lnTo>
                      <a:pt x="901" y="1601"/>
                    </a:lnTo>
                    <a:lnTo>
                      <a:pt x="869" y="1618"/>
                    </a:lnTo>
                    <a:lnTo>
                      <a:pt x="858" y="1622"/>
                    </a:lnTo>
                    <a:lnTo>
                      <a:pt x="846" y="1623"/>
                    </a:lnTo>
                    <a:lnTo>
                      <a:pt x="833" y="1621"/>
                    </a:lnTo>
                    <a:lnTo>
                      <a:pt x="821" y="1616"/>
                    </a:lnTo>
                    <a:lnTo>
                      <a:pt x="810" y="1608"/>
                    </a:lnTo>
                    <a:lnTo>
                      <a:pt x="802" y="1596"/>
                    </a:lnTo>
                    <a:lnTo>
                      <a:pt x="797" y="1580"/>
                    </a:lnTo>
                    <a:lnTo>
                      <a:pt x="798" y="1565"/>
                    </a:lnTo>
                    <a:lnTo>
                      <a:pt x="802" y="1550"/>
                    </a:lnTo>
                    <a:lnTo>
                      <a:pt x="811" y="1538"/>
                    </a:lnTo>
                    <a:lnTo>
                      <a:pt x="825" y="1529"/>
                    </a:lnTo>
                    <a:lnTo>
                      <a:pt x="858" y="1510"/>
                    </a:lnTo>
                    <a:lnTo>
                      <a:pt x="888" y="1490"/>
                    </a:lnTo>
                    <a:lnTo>
                      <a:pt x="911" y="1469"/>
                    </a:lnTo>
                    <a:lnTo>
                      <a:pt x="931" y="1446"/>
                    </a:lnTo>
                    <a:lnTo>
                      <a:pt x="944" y="1424"/>
                    </a:lnTo>
                    <a:lnTo>
                      <a:pt x="954" y="1400"/>
                    </a:lnTo>
                    <a:lnTo>
                      <a:pt x="956" y="1376"/>
                    </a:lnTo>
                    <a:lnTo>
                      <a:pt x="956" y="1350"/>
                    </a:lnTo>
                    <a:lnTo>
                      <a:pt x="923" y="1375"/>
                    </a:lnTo>
                    <a:lnTo>
                      <a:pt x="884" y="1398"/>
                    </a:lnTo>
                    <a:lnTo>
                      <a:pt x="842" y="1418"/>
                    </a:lnTo>
                    <a:lnTo>
                      <a:pt x="797" y="1436"/>
                    </a:lnTo>
                    <a:lnTo>
                      <a:pt x="748" y="1450"/>
                    </a:lnTo>
                    <a:lnTo>
                      <a:pt x="697" y="1463"/>
                    </a:lnTo>
                    <a:lnTo>
                      <a:pt x="643" y="1472"/>
                    </a:lnTo>
                    <a:lnTo>
                      <a:pt x="587" y="1477"/>
                    </a:lnTo>
                    <a:lnTo>
                      <a:pt x="528" y="1478"/>
                    </a:lnTo>
                    <a:lnTo>
                      <a:pt x="469" y="1477"/>
                    </a:lnTo>
                    <a:lnTo>
                      <a:pt x="413" y="1472"/>
                    </a:lnTo>
                    <a:lnTo>
                      <a:pt x="359" y="1463"/>
                    </a:lnTo>
                    <a:lnTo>
                      <a:pt x="307" y="1450"/>
                    </a:lnTo>
                    <a:lnTo>
                      <a:pt x="259" y="1436"/>
                    </a:lnTo>
                    <a:lnTo>
                      <a:pt x="213" y="1418"/>
                    </a:lnTo>
                    <a:lnTo>
                      <a:pt x="172" y="1398"/>
                    </a:lnTo>
                    <a:lnTo>
                      <a:pt x="134" y="1375"/>
                    </a:lnTo>
                    <a:lnTo>
                      <a:pt x="100" y="1350"/>
                    </a:lnTo>
                    <a:close/>
                    <a:moveTo>
                      <a:pt x="528" y="948"/>
                    </a:moveTo>
                    <a:lnTo>
                      <a:pt x="466" y="951"/>
                    </a:lnTo>
                    <a:lnTo>
                      <a:pt x="407" y="957"/>
                    </a:lnTo>
                    <a:lnTo>
                      <a:pt x="353" y="967"/>
                    </a:lnTo>
                    <a:lnTo>
                      <a:pt x="303" y="981"/>
                    </a:lnTo>
                    <a:lnTo>
                      <a:pt x="258" y="997"/>
                    </a:lnTo>
                    <a:lnTo>
                      <a:pt x="217" y="1017"/>
                    </a:lnTo>
                    <a:lnTo>
                      <a:pt x="183" y="1038"/>
                    </a:lnTo>
                    <a:lnTo>
                      <a:pt x="154" y="1061"/>
                    </a:lnTo>
                    <a:lnTo>
                      <a:pt x="131" y="1086"/>
                    </a:lnTo>
                    <a:lnTo>
                      <a:pt x="113" y="1111"/>
                    </a:lnTo>
                    <a:lnTo>
                      <a:pt x="103" y="1137"/>
                    </a:lnTo>
                    <a:lnTo>
                      <a:pt x="100" y="1164"/>
                    </a:lnTo>
                    <a:lnTo>
                      <a:pt x="103" y="1190"/>
                    </a:lnTo>
                    <a:lnTo>
                      <a:pt x="113" y="1215"/>
                    </a:lnTo>
                    <a:lnTo>
                      <a:pt x="131" y="1241"/>
                    </a:lnTo>
                    <a:lnTo>
                      <a:pt x="154" y="1266"/>
                    </a:lnTo>
                    <a:lnTo>
                      <a:pt x="183" y="1289"/>
                    </a:lnTo>
                    <a:lnTo>
                      <a:pt x="217" y="1310"/>
                    </a:lnTo>
                    <a:lnTo>
                      <a:pt x="258" y="1330"/>
                    </a:lnTo>
                    <a:lnTo>
                      <a:pt x="303" y="1346"/>
                    </a:lnTo>
                    <a:lnTo>
                      <a:pt x="353" y="1360"/>
                    </a:lnTo>
                    <a:lnTo>
                      <a:pt x="407" y="1370"/>
                    </a:lnTo>
                    <a:lnTo>
                      <a:pt x="466" y="1377"/>
                    </a:lnTo>
                    <a:lnTo>
                      <a:pt x="528" y="1379"/>
                    </a:lnTo>
                    <a:lnTo>
                      <a:pt x="591" y="1377"/>
                    </a:lnTo>
                    <a:lnTo>
                      <a:pt x="648" y="1370"/>
                    </a:lnTo>
                    <a:lnTo>
                      <a:pt x="703" y="1360"/>
                    </a:lnTo>
                    <a:lnTo>
                      <a:pt x="753" y="1346"/>
                    </a:lnTo>
                    <a:lnTo>
                      <a:pt x="798" y="1330"/>
                    </a:lnTo>
                    <a:lnTo>
                      <a:pt x="838" y="1310"/>
                    </a:lnTo>
                    <a:lnTo>
                      <a:pt x="873" y="1289"/>
                    </a:lnTo>
                    <a:lnTo>
                      <a:pt x="902" y="1266"/>
                    </a:lnTo>
                    <a:lnTo>
                      <a:pt x="926" y="1241"/>
                    </a:lnTo>
                    <a:lnTo>
                      <a:pt x="942" y="1215"/>
                    </a:lnTo>
                    <a:lnTo>
                      <a:pt x="953" y="1190"/>
                    </a:lnTo>
                    <a:lnTo>
                      <a:pt x="956" y="1164"/>
                    </a:lnTo>
                    <a:lnTo>
                      <a:pt x="953" y="1137"/>
                    </a:lnTo>
                    <a:lnTo>
                      <a:pt x="942" y="1111"/>
                    </a:lnTo>
                    <a:lnTo>
                      <a:pt x="926" y="1086"/>
                    </a:lnTo>
                    <a:lnTo>
                      <a:pt x="902" y="1061"/>
                    </a:lnTo>
                    <a:lnTo>
                      <a:pt x="873" y="1038"/>
                    </a:lnTo>
                    <a:lnTo>
                      <a:pt x="838" y="1017"/>
                    </a:lnTo>
                    <a:lnTo>
                      <a:pt x="798" y="997"/>
                    </a:lnTo>
                    <a:lnTo>
                      <a:pt x="753" y="981"/>
                    </a:lnTo>
                    <a:lnTo>
                      <a:pt x="703" y="967"/>
                    </a:lnTo>
                    <a:lnTo>
                      <a:pt x="648" y="957"/>
                    </a:lnTo>
                    <a:lnTo>
                      <a:pt x="591" y="951"/>
                    </a:lnTo>
                    <a:lnTo>
                      <a:pt x="528" y="948"/>
                    </a:lnTo>
                    <a:close/>
                    <a:moveTo>
                      <a:pt x="1056" y="501"/>
                    </a:moveTo>
                    <a:lnTo>
                      <a:pt x="1056" y="527"/>
                    </a:lnTo>
                    <a:lnTo>
                      <a:pt x="1059" y="553"/>
                    </a:lnTo>
                    <a:lnTo>
                      <a:pt x="1070" y="579"/>
                    </a:lnTo>
                    <a:lnTo>
                      <a:pt x="1087" y="605"/>
                    </a:lnTo>
                    <a:lnTo>
                      <a:pt x="1110" y="629"/>
                    </a:lnTo>
                    <a:lnTo>
                      <a:pt x="1139" y="652"/>
                    </a:lnTo>
                    <a:lnTo>
                      <a:pt x="1174" y="674"/>
                    </a:lnTo>
                    <a:lnTo>
                      <a:pt x="1213" y="693"/>
                    </a:lnTo>
                    <a:lnTo>
                      <a:pt x="1259" y="710"/>
                    </a:lnTo>
                    <a:lnTo>
                      <a:pt x="1309" y="723"/>
                    </a:lnTo>
                    <a:lnTo>
                      <a:pt x="1363" y="733"/>
                    </a:lnTo>
                    <a:lnTo>
                      <a:pt x="1422" y="741"/>
                    </a:lnTo>
                    <a:lnTo>
                      <a:pt x="1483" y="743"/>
                    </a:lnTo>
                    <a:lnTo>
                      <a:pt x="1534" y="741"/>
                    </a:lnTo>
                    <a:lnTo>
                      <a:pt x="1583" y="737"/>
                    </a:lnTo>
                    <a:lnTo>
                      <a:pt x="1600" y="737"/>
                    </a:lnTo>
                    <a:lnTo>
                      <a:pt x="1614" y="742"/>
                    </a:lnTo>
                    <a:lnTo>
                      <a:pt x="1627" y="752"/>
                    </a:lnTo>
                    <a:lnTo>
                      <a:pt x="1635" y="764"/>
                    </a:lnTo>
                    <a:lnTo>
                      <a:pt x="1639" y="780"/>
                    </a:lnTo>
                    <a:lnTo>
                      <a:pt x="1639" y="795"/>
                    </a:lnTo>
                    <a:lnTo>
                      <a:pt x="1634" y="810"/>
                    </a:lnTo>
                    <a:lnTo>
                      <a:pt x="1625" y="822"/>
                    </a:lnTo>
                    <a:lnTo>
                      <a:pt x="1611" y="830"/>
                    </a:lnTo>
                    <a:lnTo>
                      <a:pt x="1596" y="835"/>
                    </a:lnTo>
                    <a:lnTo>
                      <a:pt x="1540" y="841"/>
                    </a:lnTo>
                    <a:lnTo>
                      <a:pt x="1483" y="842"/>
                    </a:lnTo>
                    <a:lnTo>
                      <a:pt x="1426" y="841"/>
                    </a:lnTo>
                    <a:lnTo>
                      <a:pt x="1369" y="834"/>
                    </a:lnTo>
                    <a:lnTo>
                      <a:pt x="1314" y="826"/>
                    </a:lnTo>
                    <a:lnTo>
                      <a:pt x="1263" y="814"/>
                    </a:lnTo>
                    <a:lnTo>
                      <a:pt x="1214" y="799"/>
                    </a:lnTo>
                    <a:lnTo>
                      <a:pt x="1169" y="782"/>
                    </a:lnTo>
                    <a:lnTo>
                      <a:pt x="1128" y="761"/>
                    </a:lnTo>
                    <a:lnTo>
                      <a:pt x="1090" y="739"/>
                    </a:lnTo>
                    <a:lnTo>
                      <a:pt x="1056" y="713"/>
                    </a:lnTo>
                    <a:lnTo>
                      <a:pt x="1056" y="740"/>
                    </a:lnTo>
                    <a:lnTo>
                      <a:pt x="1059" y="765"/>
                    </a:lnTo>
                    <a:lnTo>
                      <a:pt x="1070" y="791"/>
                    </a:lnTo>
                    <a:lnTo>
                      <a:pt x="1087" y="817"/>
                    </a:lnTo>
                    <a:lnTo>
                      <a:pt x="1110" y="842"/>
                    </a:lnTo>
                    <a:lnTo>
                      <a:pt x="1139" y="864"/>
                    </a:lnTo>
                    <a:lnTo>
                      <a:pt x="1174" y="886"/>
                    </a:lnTo>
                    <a:lnTo>
                      <a:pt x="1213" y="905"/>
                    </a:lnTo>
                    <a:lnTo>
                      <a:pt x="1259" y="922"/>
                    </a:lnTo>
                    <a:lnTo>
                      <a:pt x="1309" y="935"/>
                    </a:lnTo>
                    <a:lnTo>
                      <a:pt x="1363" y="946"/>
                    </a:lnTo>
                    <a:lnTo>
                      <a:pt x="1422" y="953"/>
                    </a:lnTo>
                    <a:lnTo>
                      <a:pt x="1483" y="955"/>
                    </a:lnTo>
                    <a:lnTo>
                      <a:pt x="1534" y="953"/>
                    </a:lnTo>
                    <a:lnTo>
                      <a:pt x="1583" y="949"/>
                    </a:lnTo>
                    <a:lnTo>
                      <a:pt x="1600" y="949"/>
                    </a:lnTo>
                    <a:lnTo>
                      <a:pt x="1614" y="954"/>
                    </a:lnTo>
                    <a:lnTo>
                      <a:pt x="1627" y="964"/>
                    </a:lnTo>
                    <a:lnTo>
                      <a:pt x="1635" y="977"/>
                    </a:lnTo>
                    <a:lnTo>
                      <a:pt x="1639" y="992"/>
                    </a:lnTo>
                    <a:lnTo>
                      <a:pt x="1639" y="1007"/>
                    </a:lnTo>
                    <a:lnTo>
                      <a:pt x="1634" y="1022"/>
                    </a:lnTo>
                    <a:lnTo>
                      <a:pt x="1625" y="1034"/>
                    </a:lnTo>
                    <a:lnTo>
                      <a:pt x="1611" y="1042"/>
                    </a:lnTo>
                    <a:lnTo>
                      <a:pt x="1596" y="1048"/>
                    </a:lnTo>
                    <a:lnTo>
                      <a:pt x="1540" y="1053"/>
                    </a:lnTo>
                    <a:lnTo>
                      <a:pt x="1483" y="1054"/>
                    </a:lnTo>
                    <a:lnTo>
                      <a:pt x="1426" y="1053"/>
                    </a:lnTo>
                    <a:lnTo>
                      <a:pt x="1369" y="1047"/>
                    </a:lnTo>
                    <a:lnTo>
                      <a:pt x="1314" y="1038"/>
                    </a:lnTo>
                    <a:lnTo>
                      <a:pt x="1263" y="1026"/>
                    </a:lnTo>
                    <a:lnTo>
                      <a:pt x="1214" y="1012"/>
                    </a:lnTo>
                    <a:lnTo>
                      <a:pt x="1169" y="994"/>
                    </a:lnTo>
                    <a:lnTo>
                      <a:pt x="1128" y="973"/>
                    </a:lnTo>
                    <a:lnTo>
                      <a:pt x="1090" y="951"/>
                    </a:lnTo>
                    <a:lnTo>
                      <a:pt x="1056" y="925"/>
                    </a:lnTo>
                    <a:lnTo>
                      <a:pt x="1056" y="952"/>
                    </a:lnTo>
                    <a:lnTo>
                      <a:pt x="1059" y="978"/>
                    </a:lnTo>
                    <a:lnTo>
                      <a:pt x="1070" y="1003"/>
                    </a:lnTo>
                    <a:lnTo>
                      <a:pt x="1087" y="1029"/>
                    </a:lnTo>
                    <a:lnTo>
                      <a:pt x="1110" y="1054"/>
                    </a:lnTo>
                    <a:lnTo>
                      <a:pt x="1139" y="1076"/>
                    </a:lnTo>
                    <a:lnTo>
                      <a:pt x="1174" y="1098"/>
                    </a:lnTo>
                    <a:lnTo>
                      <a:pt x="1213" y="1118"/>
                    </a:lnTo>
                    <a:lnTo>
                      <a:pt x="1259" y="1134"/>
                    </a:lnTo>
                    <a:lnTo>
                      <a:pt x="1309" y="1147"/>
                    </a:lnTo>
                    <a:lnTo>
                      <a:pt x="1363" y="1158"/>
                    </a:lnTo>
                    <a:lnTo>
                      <a:pt x="1422" y="1165"/>
                    </a:lnTo>
                    <a:lnTo>
                      <a:pt x="1483" y="1167"/>
                    </a:lnTo>
                    <a:lnTo>
                      <a:pt x="1534" y="1165"/>
                    </a:lnTo>
                    <a:lnTo>
                      <a:pt x="1583" y="1161"/>
                    </a:lnTo>
                    <a:lnTo>
                      <a:pt x="1600" y="1161"/>
                    </a:lnTo>
                    <a:lnTo>
                      <a:pt x="1614" y="1167"/>
                    </a:lnTo>
                    <a:lnTo>
                      <a:pt x="1627" y="1176"/>
                    </a:lnTo>
                    <a:lnTo>
                      <a:pt x="1635" y="1189"/>
                    </a:lnTo>
                    <a:lnTo>
                      <a:pt x="1639" y="1204"/>
                    </a:lnTo>
                    <a:lnTo>
                      <a:pt x="1639" y="1220"/>
                    </a:lnTo>
                    <a:lnTo>
                      <a:pt x="1634" y="1234"/>
                    </a:lnTo>
                    <a:lnTo>
                      <a:pt x="1625" y="1246"/>
                    </a:lnTo>
                    <a:lnTo>
                      <a:pt x="1611" y="1255"/>
                    </a:lnTo>
                    <a:lnTo>
                      <a:pt x="1596" y="1260"/>
                    </a:lnTo>
                    <a:lnTo>
                      <a:pt x="1540" y="1265"/>
                    </a:lnTo>
                    <a:lnTo>
                      <a:pt x="1483" y="1266"/>
                    </a:lnTo>
                    <a:lnTo>
                      <a:pt x="1426" y="1265"/>
                    </a:lnTo>
                    <a:lnTo>
                      <a:pt x="1369" y="1259"/>
                    </a:lnTo>
                    <a:lnTo>
                      <a:pt x="1314" y="1250"/>
                    </a:lnTo>
                    <a:lnTo>
                      <a:pt x="1263" y="1238"/>
                    </a:lnTo>
                    <a:lnTo>
                      <a:pt x="1214" y="1224"/>
                    </a:lnTo>
                    <a:lnTo>
                      <a:pt x="1169" y="1206"/>
                    </a:lnTo>
                    <a:lnTo>
                      <a:pt x="1128" y="1186"/>
                    </a:lnTo>
                    <a:lnTo>
                      <a:pt x="1090" y="1163"/>
                    </a:lnTo>
                    <a:lnTo>
                      <a:pt x="1056" y="1137"/>
                    </a:lnTo>
                    <a:lnTo>
                      <a:pt x="1056" y="1164"/>
                    </a:lnTo>
                    <a:lnTo>
                      <a:pt x="1059" y="1190"/>
                    </a:lnTo>
                    <a:lnTo>
                      <a:pt x="1070" y="1215"/>
                    </a:lnTo>
                    <a:lnTo>
                      <a:pt x="1087" y="1241"/>
                    </a:lnTo>
                    <a:lnTo>
                      <a:pt x="1110" y="1266"/>
                    </a:lnTo>
                    <a:lnTo>
                      <a:pt x="1139" y="1289"/>
                    </a:lnTo>
                    <a:lnTo>
                      <a:pt x="1174" y="1310"/>
                    </a:lnTo>
                    <a:lnTo>
                      <a:pt x="1213" y="1330"/>
                    </a:lnTo>
                    <a:lnTo>
                      <a:pt x="1259" y="1346"/>
                    </a:lnTo>
                    <a:lnTo>
                      <a:pt x="1309" y="1360"/>
                    </a:lnTo>
                    <a:lnTo>
                      <a:pt x="1363" y="1370"/>
                    </a:lnTo>
                    <a:lnTo>
                      <a:pt x="1422" y="1377"/>
                    </a:lnTo>
                    <a:lnTo>
                      <a:pt x="1483" y="1379"/>
                    </a:lnTo>
                    <a:lnTo>
                      <a:pt x="1534" y="1377"/>
                    </a:lnTo>
                    <a:lnTo>
                      <a:pt x="1583" y="1373"/>
                    </a:lnTo>
                    <a:lnTo>
                      <a:pt x="1600" y="1373"/>
                    </a:lnTo>
                    <a:lnTo>
                      <a:pt x="1614" y="1379"/>
                    </a:lnTo>
                    <a:lnTo>
                      <a:pt x="1627" y="1389"/>
                    </a:lnTo>
                    <a:lnTo>
                      <a:pt x="1635" y="1401"/>
                    </a:lnTo>
                    <a:lnTo>
                      <a:pt x="1639" y="1416"/>
                    </a:lnTo>
                    <a:lnTo>
                      <a:pt x="1639" y="1432"/>
                    </a:lnTo>
                    <a:lnTo>
                      <a:pt x="1634" y="1446"/>
                    </a:lnTo>
                    <a:lnTo>
                      <a:pt x="1625" y="1459"/>
                    </a:lnTo>
                    <a:lnTo>
                      <a:pt x="1611" y="1467"/>
                    </a:lnTo>
                    <a:lnTo>
                      <a:pt x="1596" y="1472"/>
                    </a:lnTo>
                    <a:lnTo>
                      <a:pt x="1540" y="1477"/>
                    </a:lnTo>
                    <a:lnTo>
                      <a:pt x="1483" y="1478"/>
                    </a:lnTo>
                    <a:lnTo>
                      <a:pt x="1426" y="1477"/>
                    </a:lnTo>
                    <a:lnTo>
                      <a:pt x="1369" y="1472"/>
                    </a:lnTo>
                    <a:lnTo>
                      <a:pt x="1314" y="1463"/>
                    </a:lnTo>
                    <a:lnTo>
                      <a:pt x="1263" y="1450"/>
                    </a:lnTo>
                    <a:lnTo>
                      <a:pt x="1214" y="1436"/>
                    </a:lnTo>
                    <a:lnTo>
                      <a:pt x="1169" y="1418"/>
                    </a:lnTo>
                    <a:lnTo>
                      <a:pt x="1128" y="1398"/>
                    </a:lnTo>
                    <a:lnTo>
                      <a:pt x="1090" y="1375"/>
                    </a:lnTo>
                    <a:lnTo>
                      <a:pt x="1056" y="1350"/>
                    </a:lnTo>
                    <a:lnTo>
                      <a:pt x="1056" y="1376"/>
                    </a:lnTo>
                    <a:lnTo>
                      <a:pt x="1059" y="1402"/>
                    </a:lnTo>
                    <a:lnTo>
                      <a:pt x="1070" y="1428"/>
                    </a:lnTo>
                    <a:lnTo>
                      <a:pt x="1087" y="1453"/>
                    </a:lnTo>
                    <a:lnTo>
                      <a:pt x="1110" y="1478"/>
                    </a:lnTo>
                    <a:lnTo>
                      <a:pt x="1139" y="1501"/>
                    </a:lnTo>
                    <a:lnTo>
                      <a:pt x="1174" y="1522"/>
                    </a:lnTo>
                    <a:lnTo>
                      <a:pt x="1213" y="1542"/>
                    </a:lnTo>
                    <a:lnTo>
                      <a:pt x="1259" y="1558"/>
                    </a:lnTo>
                    <a:lnTo>
                      <a:pt x="1309" y="1572"/>
                    </a:lnTo>
                    <a:lnTo>
                      <a:pt x="1363" y="1582"/>
                    </a:lnTo>
                    <a:lnTo>
                      <a:pt x="1422" y="1589"/>
                    </a:lnTo>
                    <a:lnTo>
                      <a:pt x="1483" y="1591"/>
                    </a:lnTo>
                    <a:lnTo>
                      <a:pt x="1534" y="1589"/>
                    </a:lnTo>
                    <a:lnTo>
                      <a:pt x="1583" y="1585"/>
                    </a:lnTo>
                    <a:lnTo>
                      <a:pt x="1600" y="1585"/>
                    </a:lnTo>
                    <a:lnTo>
                      <a:pt x="1614" y="1591"/>
                    </a:lnTo>
                    <a:lnTo>
                      <a:pt x="1627" y="1601"/>
                    </a:lnTo>
                    <a:lnTo>
                      <a:pt x="1635" y="1613"/>
                    </a:lnTo>
                    <a:lnTo>
                      <a:pt x="1639" y="1628"/>
                    </a:lnTo>
                    <a:lnTo>
                      <a:pt x="1639" y="1644"/>
                    </a:lnTo>
                    <a:lnTo>
                      <a:pt x="1634" y="1658"/>
                    </a:lnTo>
                    <a:lnTo>
                      <a:pt x="1625" y="1671"/>
                    </a:lnTo>
                    <a:lnTo>
                      <a:pt x="1611" y="1679"/>
                    </a:lnTo>
                    <a:lnTo>
                      <a:pt x="1596" y="1684"/>
                    </a:lnTo>
                    <a:lnTo>
                      <a:pt x="1540" y="1689"/>
                    </a:lnTo>
                    <a:lnTo>
                      <a:pt x="1483" y="1691"/>
                    </a:lnTo>
                    <a:lnTo>
                      <a:pt x="1426" y="1689"/>
                    </a:lnTo>
                    <a:lnTo>
                      <a:pt x="1369" y="1684"/>
                    </a:lnTo>
                    <a:lnTo>
                      <a:pt x="1314" y="1675"/>
                    </a:lnTo>
                    <a:lnTo>
                      <a:pt x="1263" y="1664"/>
                    </a:lnTo>
                    <a:lnTo>
                      <a:pt x="1214" y="1648"/>
                    </a:lnTo>
                    <a:lnTo>
                      <a:pt x="1169" y="1631"/>
                    </a:lnTo>
                    <a:lnTo>
                      <a:pt x="1128" y="1610"/>
                    </a:lnTo>
                    <a:lnTo>
                      <a:pt x="1090" y="1587"/>
                    </a:lnTo>
                    <a:lnTo>
                      <a:pt x="1056" y="1563"/>
                    </a:lnTo>
                    <a:lnTo>
                      <a:pt x="1056" y="1588"/>
                    </a:lnTo>
                    <a:lnTo>
                      <a:pt x="1059" y="1614"/>
                    </a:lnTo>
                    <a:lnTo>
                      <a:pt x="1070" y="1640"/>
                    </a:lnTo>
                    <a:lnTo>
                      <a:pt x="1087" y="1666"/>
                    </a:lnTo>
                    <a:lnTo>
                      <a:pt x="1110" y="1690"/>
                    </a:lnTo>
                    <a:lnTo>
                      <a:pt x="1139" y="1713"/>
                    </a:lnTo>
                    <a:lnTo>
                      <a:pt x="1174" y="1735"/>
                    </a:lnTo>
                    <a:lnTo>
                      <a:pt x="1213" y="1754"/>
                    </a:lnTo>
                    <a:lnTo>
                      <a:pt x="1259" y="1771"/>
                    </a:lnTo>
                    <a:lnTo>
                      <a:pt x="1309" y="1785"/>
                    </a:lnTo>
                    <a:lnTo>
                      <a:pt x="1363" y="1795"/>
                    </a:lnTo>
                    <a:lnTo>
                      <a:pt x="1422" y="1802"/>
                    </a:lnTo>
                    <a:lnTo>
                      <a:pt x="1483" y="1804"/>
                    </a:lnTo>
                    <a:lnTo>
                      <a:pt x="1534" y="1803"/>
                    </a:lnTo>
                    <a:lnTo>
                      <a:pt x="1583" y="1797"/>
                    </a:lnTo>
                    <a:lnTo>
                      <a:pt x="1600" y="1798"/>
                    </a:lnTo>
                    <a:lnTo>
                      <a:pt x="1614" y="1804"/>
                    </a:lnTo>
                    <a:lnTo>
                      <a:pt x="1627" y="1813"/>
                    </a:lnTo>
                    <a:lnTo>
                      <a:pt x="1635" y="1825"/>
                    </a:lnTo>
                    <a:lnTo>
                      <a:pt x="1639" y="1841"/>
                    </a:lnTo>
                    <a:lnTo>
                      <a:pt x="1639" y="1856"/>
                    </a:lnTo>
                    <a:lnTo>
                      <a:pt x="1634" y="1871"/>
                    </a:lnTo>
                    <a:lnTo>
                      <a:pt x="1625" y="1883"/>
                    </a:lnTo>
                    <a:lnTo>
                      <a:pt x="1611" y="1891"/>
                    </a:lnTo>
                    <a:lnTo>
                      <a:pt x="1596" y="1896"/>
                    </a:lnTo>
                    <a:lnTo>
                      <a:pt x="1540" y="1901"/>
                    </a:lnTo>
                    <a:lnTo>
                      <a:pt x="1483" y="1904"/>
                    </a:lnTo>
                    <a:lnTo>
                      <a:pt x="1426" y="1901"/>
                    </a:lnTo>
                    <a:lnTo>
                      <a:pt x="1369" y="1896"/>
                    </a:lnTo>
                    <a:lnTo>
                      <a:pt x="1314" y="1887"/>
                    </a:lnTo>
                    <a:lnTo>
                      <a:pt x="1263" y="1876"/>
                    </a:lnTo>
                    <a:lnTo>
                      <a:pt x="1214" y="1860"/>
                    </a:lnTo>
                    <a:lnTo>
                      <a:pt x="1169" y="1843"/>
                    </a:lnTo>
                    <a:lnTo>
                      <a:pt x="1128" y="1822"/>
                    </a:lnTo>
                    <a:lnTo>
                      <a:pt x="1090" y="1799"/>
                    </a:lnTo>
                    <a:lnTo>
                      <a:pt x="1056" y="1775"/>
                    </a:lnTo>
                    <a:lnTo>
                      <a:pt x="1056" y="1801"/>
                    </a:lnTo>
                    <a:lnTo>
                      <a:pt x="1059" y="1826"/>
                    </a:lnTo>
                    <a:lnTo>
                      <a:pt x="1070" y="1852"/>
                    </a:lnTo>
                    <a:lnTo>
                      <a:pt x="1087" y="1878"/>
                    </a:lnTo>
                    <a:lnTo>
                      <a:pt x="1110" y="1902"/>
                    </a:lnTo>
                    <a:lnTo>
                      <a:pt x="1139" y="1926"/>
                    </a:lnTo>
                    <a:lnTo>
                      <a:pt x="1174" y="1947"/>
                    </a:lnTo>
                    <a:lnTo>
                      <a:pt x="1213" y="1966"/>
                    </a:lnTo>
                    <a:lnTo>
                      <a:pt x="1259" y="1983"/>
                    </a:lnTo>
                    <a:lnTo>
                      <a:pt x="1309" y="1997"/>
                    </a:lnTo>
                    <a:lnTo>
                      <a:pt x="1363" y="2008"/>
                    </a:lnTo>
                    <a:lnTo>
                      <a:pt x="1422" y="2014"/>
                    </a:lnTo>
                    <a:lnTo>
                      <a:pt x="1483" y="2016"/>
                    </a:lnTo>
                    <a:lnTo>
                      <a:pt x="1534" y="2015"/>
                    </a:lnTo>
                    <a:lnTo>
                      <a:pt x="1583" y="2010"/>
                    </a:lnTo>
                    <a:lnTo>
                      <a:pt x="1600" y="2011"/>
                    </a:lnTo>
                    <a:lnTo>
                      <a:pt x="1614" y="2016"/>
                    </a:lnTo>
                    <a:lnTo>
                      <a:pt x="1627" y="2025"/>
                    </a:lnTo>
                    <a:lnTo>
                      <a:pt x="1635" y="2037"/>
                    </a:lnTo>
                    <a:lnTo>
                      <a:pt x="1639" y="2053"/>
                    </a:lnTo>
                    <a:lnTo>
                      <a:pt x="1639" y="2068"/>
                    </a:lnTo>
                    <a:lnTo>
                      <a:pt x="1634" y="2083"/>
                    </a:lnTo>
                    <a:lnTo>
                      <a:pt x="1625" y="2095"/>
                    </a:lnTo>
                    <a:lnTo>
                      <a:pt x="1611" y="2104"/>
                    </a:lnTo>
                    <a:lnTo>
                      <a:pt x="1596" y="2108"/>
                    </a:lnTo>
                    <a:lnTo>
                      <a:pt x="1540" y="2114"/>
                    </a:lnTo>
                    <a:lnTo>
                      <a:pt x="1483" y="2116"/>
                    </a:lnTo>
                    <a:lnTo>
                      <a:pt x="1426" y="2114"/>
                    </a:lnTo>
                    <a:lnTo>
                      <a:pt x="1369" y="2108"/>
                    </a:lnTo>
                    <a:lnTo>
                      <a:pt x="1314" y="2099"/>
                    </a:lnTo>
                    <a:lnTo>
                      <a:pt x="1263" y="2088"/>
                    </a:lnTo>
                    <a:lnTo>
                      <a:pt x="1214" y="2072"/>
                    </a:lnTo>
                    <a:lnTo>
                      <a:pt x="1169" y="2055"/>
                    </a:lnTo>
                    <a:lnTo>
                      <a:pt x="1128" y="2034"/>
                    </a:lnTo>
                    <a:lnTo>
                      <a:pt x="1090" y="2012"/>
                    </a:lnTo>
                    <a:lnTo>
                      <a:pt x="1056" y="1987"/>
                    </a:lnTo>
                    <a:lnTo>
                      <a:pt x="1056" y="2013"/>
                    </a:lnTo>
                    <a:lnTo>
                      <a:pt x="1059" y="2038"/>
                    </a:lnTo>
                    <a:lnTo>
                      <a:pt x="1070" y="2064"/>
                    </a:lnTo>
                    <a:lnTo>
                      <a:pt x="1087" y="2090"/>
                    </a:lnTo>
                    <a:lnTo>
                      <a:pt x="1110" y="2115"/>
                    </a:lnTo>
                    <a:lnTo>
                      <a:pt x="1139" y="2138"/>
                    </a:lnTo>
                    <a:lnTo>
                      <a:pt x="1174" y="2159"/>
                    </a:lnTo>
                    <a:lnTo>
                      <a:pt x="1213" y="2179"/>
                    </a:lnTo>
                    <a:lnTo>
                      <a:pt x="1259" y="2195"/>
                    </a:lnTo>
                    <a:lnTo>
                      <a:pt x="1309" y="2209"/>
                    </a:lnTo>
                    <a:lnTo>
                      <a:pt x="1363" y="2220"/>
                    </a:lnTo>
                    <a:lnTo>
                      <a:pt x="1422" y="2226"/>
                    </a:lnTo>
                    <a:lnTo>
                      <a:pt x="1483" y="2228"/>
                    </a:lnTo>
                    <a:lnTo>
                      <a:pt x="1534" y="2227"/>
                    </a:lnTo>
                    <a:lnTo>
                      <a:pt x="1583" y="2222"/>
                    </a:lnTo>
                    <a:lnTo>
                      <a:pt x="1600" y="2223"/>
                    </a:lnTo>
                    <a:lnTo>
                      <a:pt x="1614" y="2228"/>
                    </a:lnTo>
                    <a:lnTo>
                      <a:pt x="1627" y="2237"/>
                    </a:lnTo>
                    <a:lnTo>
                      <a:pt x="1635" y="2250"/>
                    </a:lnTo>
                    <a:lnTo>
                      <a:pt x="1639" y="2265"/>
                    </a:lnTo>
                    <a:lnTo>
                      <a:pt x="1639" y="2280"/>
                    </a:lnTo>
                    <a:lnTo>
                      <a:pt x="1634" y="2295"/>
                    </a:lnTo>
                    <a:lnTo>
                      <a:pt x="1625" y="2307"/>
                    </a:lnTo>
                    <a:lnTo>
                      <a:pt x="1611" y="2317"/>
                    </a:lnTo>
                    <a:lnTo>
                      <a:pt x="1596" y="2321"/>
                    </a:lnTo>
                    <a:lnTo>
                      <a:pt x="1540" y="2326"/>
                    </a:lnTo>
                    <a:lnTo>
                      <a:pt x="1483" y="2328"/>
                    </a:lnTo>
                    <a:lnTo>
                      <a:pt x="1426" y="2326"/>
                    </a:lnTo>
                    <a:lnTo>
                      <a:pt x="1369" y="2321"/>
                    </a:lnTo>
                    <a:lnTo>
                      <a:pt x="1314" y="2311"/>
                    </a:lnTo>
                    <a:lnTo>
                      <a:pt x="1263" y="2300"/>
                    </a:lnTo>
                    <a:lnTo>
                      <a:pt x="1214" y="2285"/>
                    </a:lnTo>
                    <a:lnTo>
                      <a:pt x="1169" y="2267"/>
                    </a:lnTo>
                    <a:lnTo>
                      <a:pt x="1128" y="2246"/>
                    </a:lnTo>
                    <a:lnTo>
                      <a:pt x="1090" y="2224"/>
                    </a:lnTo>
                    <a:lnTo>
                      <a:pt x="1056" y="2199"/>
                    </a:lnTo>
                    <a:lnTo>
                      <a:pt x="1056" y="2225"/>
                    </a:lnTo>
                    <a:lnTo>
                      <a:pt x="1059" y="2251"/>
                    </a:lnTo>
                    <a:lnTo>
                      <a:pt x="1070" y="2276"/>
                    </a:lnTo>
                    <a:lnTo>
                      <a:pt x="1087" y="2302"/>
                    </a:lnTo>
                    <a:lnTo>
                      <a:pt x="1110" y="2327"/>
                    </a:lnTo>
                    <a:lnTo>
                      <a:pt x="1139" y="2351"/>
                    </a:lnTo>
                    <a:lnTo>
                      <a:pt x="1174" y="2371"/>
                    </a:lnTo>
                    <a:lnTo>
                      <a:pt x="1213" y="2391"/>
                    </a:lnTo>
                    <a:lnTo>
                      <a:pt x="1259" y="2407"/>
                    </a:lnTo>
                    <a:lnTo>
                      <a:pt x="1309" y="2422"/>
                    </a:lnTo>
                    <a:lnTo>
                      <a:pt x="1363" y="2432"/>
                    </a:lnTo>
                    <a:lnTo>
                      <a:pt x="1422" y="2438"/>
                    </a:lnTo>
                    <a:lnTo>
                      <a:pt x="1483" y="2440"/>
                    </a:lnTo>
                    <a:lnTo>
                      <a:pt x="1534" y="2439"/>
                    </a:lnTo>
                    <a:lnTo>
                      <a:pt x="1583" y="2434"/>
                    </a:lnTo>
                    <a:lnTo>
                      <a:pt x="1600" y="2435"/>
                    </a:lnTo>
                    <a:lnTo>
                      <a:pt x="1614" y="2440"/>
                    </a:lnTo>
                    <a:lnTo>
                      <a:pt x="1627" y="2449"/>
                    </a:lnTo>
                    <a:lnTo>
                      <a:pt x="1635" y="2462"/>
                    </a:lnTo>
                    <a:lnTo>
                      <a:pt x="1639" y="2477"/>
                    </a:lnTo>
                    <a:lnTo>
                      <a:pt x="1639" y="2493"/>
                    </a:lnTo>
                    <a:lnTo>
                      <a:pt x="1634" y="2508"/>
                    </a:lnTo>
                    <a:lnTo>
                      <a:pt x="1625" y="2519"/>
                    </a:lnTo>
                    <a:lnTo>
                      <a:pt x="1611" y="2529"/>
                    </a:lnTo>
                    <a:lnTo>
                      <a:pt x="1596" y="2533"/>
                    </a:lnTo>
                    <a:lnTo>
                      <a:pt x="1540" y="2538"/>
                    </a:lnTo>
                    <a:lnTo>
                      <a:pt x="1483" y="2540"/>
                    </a:lnTo>
                    <a:lnTo>
                      <a:pt x="1426" y="2538"/>
                    </a:lnTo>
                    <a:lnTo>
                      <a:pt x="1369" y="2533"/>
                    </a:lnTo>
                    <a:lnTo>
                      <a:pt x="1314" y="2524"/>
                    </a:lnTo>
                    <a:lnTo>
                      <a:pt x="1263" y="2512"/>
                    </a:lnTo>
                    <a:lnTo>
                      <a:pt x="1214" y="2497"/>
                    </a:lnTo>
                    <a:lnTo>
                      <a:pt x="1169" y="2479"/>
                    </a:lnTo>
                    <a:lnTo>
                      <a:pt x="1128" y="2459"/>
                    </a:lnTo>
                    <a:lnTo>
                      <a:pt x="1090" y="2436"/>
                    </a:lnTo>
                    <a:lnTo>
                      <a:pt x="1056" y="2411"/>
                    </a:lnTo>
                    <a:lnTo>
                      <a:pt x="1056" y="2437"/>
                    </a:lnTo>
                    <a:lnTo>
                      <a:pt x="1059" y="2463"/>
                    </a:lnTo>
                    <a:lnTo>
                      <a:pt x="1070" y="2490"/>
                    </a:lnTo>
                    <a:lnTo>
                      <a:pt x="1087" y="2514"/>
                    </a:lnTo>
                    <a:lnTo>
                      <a:pt x="1110" y="2539"/>
                    </a:lnTo>
                    <a:lnTo>
                      <a:pt x="1139" y="2563"/>
                    </a:lnTo>
                    <a:lnTo>
                      <a:pt x="1174" y="2583"/>
                    </a:lnTo>
                    <a:lnTo>
                      <a:pt x="1213" y="2603"/>
                    </a:lnTo>
                    <a:lnTo>
                      <a:pt x="1259" y="2619"/>
                    </a:lnTo>
                    <a:lnTo>
                      <a:pt x="1309" y="2634"/>
                    </a:lnTo>
                    <a:lnTo>
                      <a:pt x="1363" y="2644"/>
                    </a:lnTo>
                    <a:lnTo>
                      <a:pt x="1422" y="2650"/>
                    </a:lnTo>
                    <a:lnTo>
                      <a:pt x="1483" y="2652"/>
                    </a:lnTo>
                    <a:lnTo>
                      <a:pt x="1534" y="2651"/>
                    </a:lnTo>
                    <a:lnTo>
                      <a:pt x="1583" y="2646"/>
                    </a:lnTo>
                    <a:lnTo>
                      <a:pt x="1600" y="2647"/>
                    </a:lnTo>
                    <a:lnTo>
                      <a:pt x="1614" y="2652"/>
                    </a:lnTo>
                    <a:lnTo>
                      <a:pt x="1627" y="2662"/>
                    </a:lnTo>
                    <a:lnTo>
                      <a:pt x="1635" y="2674"/>
                    </a:lnTo>
                    <a:lnTo>
                      <a:pt x="1639" y="2689"/>
                    </a:lnTo>
                    <a:lnTo>
                      <a:pt x="1639" y="2706"/>
                    </a:lnTo>
                    <a:lnTo>
                      <a:pt x="1634" y="2720"/>
                    </a:lnTo>
                    <a:lnTo>
                      <a:pt x="1625" y="2732"/>
                    </a:lnTo>
                    <a:lnTo>
                      <a:pt x="1611" y="2741"/>
                    </a:lnTo>
                    <a:lnTo>
                      <a:pt x="1596" y="2745"/>
                    </a:lnTo>
                    <a:lnTo>
                      <a:pt x="1540" y="2750"/>
                    </a:lnTo>
                    <a:lnTo>
                      <a:pt x="1483" y="2752"/>
                    </a:lnTo>
                    <a:lnTo>
                      <a:pt x="1426" y="2750"/>
                    </a:lnTo>
                    <a:lnTo>
                      <a:pt x="1369" y="2745"/>
                    </a:lnTo>
                    <a:lnTo>
                      <a:pt x="1314" y="2736"/>
                    </a:lnTo>
                    <a:lnTo>
                      <a:pt x="1263" y="2724"/>
                    </a:lnTo>
                    <a:lnTo>
                      <a:pt x="1214" y="2709"/>
                    </a:lnTo>
                    <a:lnTo>
                      <a:pt x="1169" y="2691"/>
                    </a:lnTo>
                    <a:lnTo>
                      <a:pt x="1128" y="2671"/>
                    </a:lnTo>
                    <a:lnTo>
                      <a:pt x="1090" y="2648"/>
                    </a:lnTo>
                    <a:lnTo>
                      <a:pt x="1056" y="2623"/>
                    </a:lnTo>
                    <a:lnTo>
                      <a:pt x="1056" y="2649"/>
                    </a:lnTo>
                    <a:lnTo>
                      <a:pt x="1059" y="2675"/>
                    </a:lnTo>
                    <a:lnTo>
                      <a:pt x="1070" y="2702"/>
                    </a:lnTo>
                    <a:lnTo>
                      <a:pt x="1087" y="2726"/>
                    </a:lnTo>
                    <a:lnTo>
                      <a:pt x="1110" y="2751"/>
                    </a:lnTo>
                    <a:lnTo>
                      <a:pt x="1139" y="2775"/>
                    </a:lnTo>
                    <a:lnTo>
                      <a:pt x="1174" y="2797"/>
                    </a:lnTo>
                    <a:lnTo>
                      <a:pt x="1213" y="2815"/>
                    </a:lnTo>
                    <a:lnTo>
                      <a:pt x="1259" y="2832"/>
                    </a:lnTo>
                    <a:lnTo>
                      <a:pt x="1309" y="2846"/>
                    </a:lnTo>
                    <a:lnTo>
                      <a:pt x="1363" y="2856"/>
                    </a:lnTo>
                    <a:lnTo>
                      <a:pt x="1422" y="2862"/>
                    </a:lnTo>
                    <a:lnTo>
                      <a:pt x="1483" y="2864"/>
                    </a:lnTo>
                    <a:lnTo>
                      <a:pt x="1534" y="2863"/>
                    </a:lnTo>
                    <a:lnTo>
                      <a:pt x="1583" y="2858"/>
                    </a:lnTo>
                    <a:lnTo>
                      <a:pt x="1600" y="2859"/>
                    </a:lnTo>
                    <a:lnTo>
                      <a:pt x="1614" y="2864"/>
                    </a:lnTo>
                    <a:lnTo>
                      <a:pt x="1627" y="2874"/>
                    </a:lnTo>
                    <a:lnTo>
                      <a:pt x="1635" y="2886"/>
                    </a:lnTo>
                    <a:lnTo>
                      <a:pt x="1639" y="2902"/>
                    </a:lnTo>
                    <a:lnTo>
                      <a:pt x="1639" y="2918"/>
                    </a:lnTo>
                    <a:lnTo>
                      <a:pt x="1634" y="2932"/>
                    </a:lnTo>
                    <a:lnTo>
                      <a:pt x="1625" y="2944"/>
                    </a:lnTo>
                    <a:lnTo>
                      <a:pt x="1611" y="2953"/>
                    </a:lnTo>
                    <a:lnTo>
                      <a:pt x="1596" y="2957"/>
                    </a:lnTo>
                    <a:lnTo>
                      <a:pt x="1540" y="2962"/>
                    </a:lnTo>
                    <a:lnTo>
                      <a:pt x="1483" y="2964"/>
                    </a:lnTo>
                    <a:lnTo>
                      <a:pt x="1426" y="2962"/>
                    </a:lnTo>
                    <a:lnTo>
                      <a:pt x="1369" y="2957"/>
                    </a:lnTo>
                    <a:lnTo>
                      <a:pt x="1314" y="2948"/>
                    </a:lnTo>
                    <a:lnTo>
                      <a:pt x="1263" y="2937"/>
                    </a:lnTo>
                    <a:lnTo>
                      <a:pt x="1214" y="2921"/>
                    </a:lnTo>
                    <a:lnTo>
                      <a:pt x="1169" y="2904"/>
                    </a:lnTo>
                    <a:lnTo>
                      <a:pt x="1128" y="2883"/>
                    </a:lnTo>
                    <a:lnTo>
                      <a:pt x="1090" y="2860"/>
                    </a:lnTo>
                    <a:lnTo>
                      <a:pt x="1056" y="2836"/>
                    </a:lnTo>
                    <a:lnTo>
                      <a:pt x="1056" y="2861"/>
                    </a:lnTo>
                    <a:lnTo>
                      <a:pt x="1059" y="2887"/>
                    </a:lnTo>
                    <a:lnTo>
                      <a:pt x="1070" y="2914"/>
                    </a:lnTo>
                    <a:lnTo>
                      <a:pt x="1087" y="2939"/>
                    </a:lnTo>
                    <a:lnTo>
                      <a:pt x="1110" y="2963"/>
                    </a:lnTo>
                    <a:lnTo>
                      <a:pt x="1139" y="2987"/>
                    </a:lnTo>
                    <a:lnTo>
                      <a:pt x="1174" y="3009"/>
                    </a:lnTo>
                    <a:lnTo>
                      <a:pt x="1213" y="3027"/>
                    </a:lnTo>
                    <a:lnTo>
                      <a:pt x="1259" y="3045"/>
                    </a:lnTo>
                    <a:lnTo>
                      <a:pt x="1309" y="3058"/>
                    </a:lnTo>
                    <a:lnTo>
                      <a:pt x="1363" y="3068"/>
                    </a:lnTo>
                    <a:lnTo>
                      <a:pt x="1422" y="3075"/>
                    </a:lnTo>
                    <a:lnTo>
                      <a:pt x="1483" y="3077"/>
                    </a:lnTo>
                    <a:lnTo>
                      <a:pt x="1534" y="3076"/>
                    </a:lnTo>
                    <a:lnTo>
                      <a:pt x="1583" y="3070"/>
                    </a:lnTo>
                    <a:lnTo>
                      <a:pt x="1600" y="3072"/>
                    </a:lnTo>
                    <a:lnTo>
                      <a:pt x="1614" y="3077"/>
                    </a:lnTo>
                    <a:lnTo>
                      <a:pt x="1627" y="3086"/>
                    </a:lnTo>
                    <a:lnTo>
                      <a:pt x="1635" y="3098"/>
                    </a:lnTo>
                    <a:lnTo>
                      <a:pt x="1639" y="3114"/>
                    </a:lnTo>
                    <a:lnTo>
                      <a:pt x="1639" y="3130"/>
                    </a:lnTo>
                    <a:lnTo>
                      <a:pt x="1634" y="3145"/>
                    </a:lnTo>
                    <a:lnTo>
                      <a:pt x="1625" y="3156"/>
                    </a:lnTo>
                    <a:lnTo>
                      <a:pt x="1611" y="3165"/>
                    </a:lnTo>
                    <a:lnTo>
                      <a:pt x="1596" y="3169"/>
                    </a:lnTo>
                    <a:lnTo>
                      <a:pt x="1540" y="3175"/>
                    </a:lnTo>
                    <a:lnTo>
                      <a:pt x="1483" y="3177"/>
                    </a:lnTo>
                    <a:lnTo>
                      <a:pt x="1426" y="3175"/>
                    </a:lnTo>
                    <a:lnTo>
                      <a:pt x="1369" y="3169"/>
                    </a:lnTo>
                    <a:lnTo>
                      <a:pt x="1314" y="3160"/>
                    </a:lnTo>
                    <a:lnTo>
                      <a:pt x="1263" y="3149"/>
                    </a:lnTo>
                    <a:lnTo>
                      <a:pt x="1214" y="3133"/>
                    </a:lnTo>
                    <a:lnTo>
                      <a:pt x="1169" y="3116"/>
                    </a:lnTo>
                    <a:lnTo>
                      <a:pt x="1128" y="3095"/>
                    </a:lnTo>
                    <a:lnTo>
                      <a:pt x="1090" y="3073"/>
                    </a:lnTo>
                    <a:lnTo>
                      <a:pt x="1056" y="3048"/>
                    </a:lnTo>
                    <a:lnTo>
                      <a:pt x="1056" y="3074"/>
                    </a:lnTo>
                    <a:lnTo>
                      <a:pt x="1059" y="3099"/>
                    </a:lnTo>
                    <a:lnTo>
                      <a:pt x="1070" y="3126"/>
                    </a:lnTo>
                    <a:lnTo>
                      <a:pt x="1087" y="3151"/>
                    </a:lnTo>
                    <a:lnTo>
                      <a:pt x="1110" y="3176"/>
                    </a:lnTo>
                    <a:lnTo>
                      <a:pt x="1139" y="3199"/>
                    </a:lnTo>
                    <a:lnTo>
                      <a:pt x="1174" y="3221"/>
                    </a:lnTo>
                    <a:lnTo>
                      <a:pt x="1213" y="3239"/>
                    </a:lnTo>
                    <a:lnTo>
                      <a:pt x="1259" y="3257"/>
                    </a:lnTo>
                    <a:lnTo>
                      <a:pt x="1309" y="3270"/>
                    </a:lnTo>
                    <a:lnTo>
                      <a:pt x="1363" y="3281"/>
                    </a:lnTo>
                    <a:lnTo>
                      <a:pt x="1422" y="3287"/>
                    </a:lnTo>
                    <a:lnTo>
                      <a:pt x="1483" y="3289"/>
                    </a:lnTo>
                    <a:lnTo>
                      <a:pt x="1546" y="3287"/>
                    </a:lnTo>
                    <a:lnTo>
                      <a:pt x="1604" y="3281"/>
                    </a:lnTo>
                    <a:lnTo>
                      <a:pt x="1659" y="3270"/>
                    </a:lnTo>
                    <a:lnTo>
                      <a:pt x="1708" y="3257"/>
                    </a:lnTo>
                    <a:lnTo>
                      <a:pt x="1754" y="3239"/>
                    </a:lnTo>
                    <a:lnTo>
                      <a:pt x="1794" y="3221"/>
                    </a:lnTo>
                    <a:lnTo>
                      <a:pt x="1829" y="3199"/>
                    </a:lnTo>
                    <a:lnTo>
                      <a:pt x="1858" y="3176"/>
                    </a:lnTo>
                    <a:lnTo>
                      <a:pt x="1881" y="3151"/>
                    </a:lnTo>
                    <a:lnTo>
                      <a:pt x="1898" y="3126"/>
                    </a:lnTo>
                    <a:lnTo>
                      <a:pt x="1908" y="3099"/>
                    </a:lnTo>
                    <a:lnTo>
                      <a:pt x="1912" y="3074"/>
                    </a:lnTo>
                    <a:lnTo>
                      <a:pt x="1912" y="3048"/>
                    </a:lnTo>
                    <a:lnTo>
                      <a:pt x="1885" y="3067"/>
                    </a:lnTo>
                    <a:lnTo>
                      <a:pt x="1857" y="3087"/>
                    </a:lnTo>
                    <a:lnTo>
                      <a:pt x="1825" y="3103"/>
                    </a:lnTo>
                    <a:lnTo>
                      <a:pt x="1813" y="3108"/>
                    </a:lnTo>
                    <a:lnTo>
                      <a:pt x="1802" y="3109"/>
                    </a:lnTo>
                    <a:lnTo>
                      <a:pt x="1789" y="3108"/>
                    </a:lnTo>
                    <a:lnTo>
                      <a:pt x="1776" y="3101"/>
                    </a:lnTo>
                    <a:lnTo>
                      <a:pt x="1766" y="3093"/>
                    </a:lnTo>
                    <a:lnTo>
                      <a:pt x="1758" y="3082"/>
                    </a:lnTo>
                    <a:lnTo>
                      <a:pt x="1754" y="3066"/>
                    </a:lnTo>
                    <a:lnTo>
                      <a:pt x="1754" y="3051"/>
                    </a:lnTo>
                    <a:lnTo>
                      <a:pt x="1759" y="3037"/>
                    </a:lnTo>
                    <a:lnTo>
                      <a:pt x="1767" y="3024"/>
                    </a:lnTo>
                    <a:lnTo>
                      <a:pt x="1780" y="3015"/>
                    </a:lnTo>
                    <a:lnTo>
                      <a:pt x="1814" y="2996"/>
                    </a:lnTo>
                    <a:lnTo>
                      <a:pt x="1843" y="2976"/>
                    </a:lnTo>
                    <a:lnTo>
                      <a:pt x="1867" y="2954"/>
                    </a:lnTo>
                    <a:lnTo>
                      <a:pt x="1887" y="2932"/>
                    </a:lnTo>
                    <a:lnTo>
                      <a:pt x="1901" y="2909"/>
                    </a:lnTo>
                    <a:lnTo>
                      <a:pt x="1909" y="2885"/>
                    </a:lnTo>
                    <a:lnTo>
                      <a:pt x="1912" y="2861"/>
                    </a:lnTo>
                    <a:lnTo>
                      <a:pt x="1912" y="2836"/>
                    </a:lnTo>
                    <a:lnTo>
                      <a:pt x="1885" y="2855"/>
                    </a:lnTo>
                    <a:lnTo>
                      <a:pt x="1857" y="2875"/>
                    </a:lnTo>
                    <a:lnTo>
                      <a:pt x="1825" y="2891"/>
                    </a:lnTo>
                    <a:lnTo>
                      <a:pt x="1813" y="2895"/>
                    </a:lnTo>
                    <a:lnTo>
                      <a:pt x="1802" y="2896"/>
                    </a:lnTo>
                    <a:lnTo>
                      <a:pt x="1789" y="2895"/>
                    </a:lnTo>
                    <a:lnTo>
                      <a:pt x="1776" y="2889"/>
                    </a:lnTo>
                    <a:lnTo>
                      <a:pt x="1766" y="2881"/>
                    </a:lnTo>
                    <a:lnTo>
                      <a:pt x="1758" y="2870"/>
                    </a:lnTo>
                    <a:lnTo>
                      <a:pt x="1754" y="2854"/>
                    </a:lnTo>
                    <a:lnTo>
                      <a:pt x="1754" y="2839"/>
                    </a:lnTo>
                    <a:lnTo>
                      <a:pt x="1759" y="2824"/>
                    </a:lnTo>
                    <a:lnTo>
                      <a:pt x="1767" y="2812"/>
                    </a:lnTo>
                    <a:lnTo>
                      <a:pt x="1780" y="2803"/>
                    </a:lnTo>
                    <a:lnTo>
                      <a:pt x="1814" y="2784"/>
                    </a:lnTo>
                    <a:lnTo>
                      <a:pt x="1843" y="2764"/>
                    </a:lnTo>
                    <a:lnTo>
                      <a:pt x="1867" y="2742"/>
                    </a:lnTo>
                    <a:lnTo>
                      <a:pt x="1887" y="2720"/>
                    </a:lnTo>
                    <a:lnTo>
                      <a:pt x="1901" y="2697"/>
                    </a:lnTo>
                    <a:lnTo>
                      <a:pt x="1909" y="2673"/>
                    </a:lnTo>
                    <a:lnTo>
                      <a:pt x="1912" y="2649"/>
                    </a:lnTo>
                    <a:lnTo>
                      <a:pt x="1912" y="2623"/>
                    </a:lnTo>
                    <a:lnTo>
                      <a:pt x="1885" y="2643"/>
                    </a:lnTo>
                    <a:lnTo>
                      <a:pt x="1857" y="2662"/>
                    </a:lnTo>
                    <a:lnTo>
                      <a:pt x="1825" y="2679"/>
                    </a:lnTo>
                    <a:lnTo>
                      <a:pt x="1813" y="2683"/>
                    </a:lnTo>
                    <a:lnTo>
                      <a:pt x="1802" y="2684"/>
                    </a:lnTo>
                    <a:lnTo>
                      <a:pt x="1789" y="2682"/>
                    </a:lnTo>
                    <a:lnTo>
                      <a:pt x="1776" y="2677"/>
                    </a:lnTo>
                    <a:lnTo>
                      <a:pt x="1766" y="2669"/>
                    </a:lnTo>
                    <a:lnTo>
                      <a:pt x="1758" y="2656"/>
                    </a:lnTo>
                    <a:lnTo>
                      <a:pt x="1754" y="2642"/>
                    </a:lnTo>
                    <a:lnTo>
                      <a:pt x="1754" y="2627"/>
                    </a:lnTo>
                    <a:lnTo>
                      <a:pt x="1759" y="2612"/>
                    </a:lnTo>
                    <a:lnTo>
                      <a:pt x="1767" y="2600"/>
                    </a:lnTo>
                    <a:lnTo>
                      <a:pt x="1780" y="2591"/>
                    </a:lnTo>
                    <a:lnTo>
                      <a:pt x="1814" y="2572"/>
                    </a:lnTo>
                    <a:lnTo>
                      <a:pt x="1843" y="2551"/>
                    </a:lnTo>
                    <a:lnTo>
                      <a:pt x="1867" y="2530"/>
                    </a:lnTo>
                    <a:lnTo>
                      <a:pt x="1887" y="2508"/>
                    </a:lnTo>
                    <a:lnTo>
                      <a:pt x="1901" y="2484"/>
                    </a:lnTo>
                    <a:lnTo>
                      <a:pt x="1909" y="2461"/>
                    </a:lnTo>
                    <a:lnTo>
                      <a:pt x="1912" y="2437"/>
                    </a:lnTo>
                    <a:lnTo>
                      <a:pt x="1912" y="2411"/>
                    </a:lnTo>
                    <a:lnTo>
                      <a:pt x="1885" y="2431"/>
                    </a:lnTo>
                    <a:lnTo>
                      <a:pt x="1857" y="2449"/>
                    </a:lnTo>
                    <a:lnTo>
                      <a:pt x="1825" y="2467"/>
                    </a:lnTo>
                    <a:lnTo>
                      <a:pt x="1813" y="2471"/>
                    </a:lnTo>
                    <a:lnTo>
                      <a:pt x="1802" y="2472"/>
                    </a:lnTo>
                    <a:lnTo>
                      <a:pt x="1789" y="2470"/>
                    </a:lnTo>
                    <a:lnTo>
                      <a:pt x="1776" y="2465"/>
                    </a:lnTo>
                    <a:lnTo>
                      <a:pt x="1766" y="2457"/>
                    </a:lnTo>
                    <a:lnTo>
                      <a:pt x="1758" y="2444"/>
                    </a:lnTo>
                    <a:lnTo>
                      <a:pt x="1754" y="2430"/>
                    </a:lnTo>
                    <a:lnTo>
                      <a:pt x="1754" y="2414"/>
                    </a:lnTo>
                    <a:lnTo>
                      <a:pt x="1759" y="2400"/>
                    </a:lnTo>
                    <a:lnTo>
                      <a:pt x="1767" y="2388"/>
                    </a:lnTo>
                    <a:lnTo>
                      <a:pt x="1780" y="2378"/>
                    </a:lnTo>
                    <a:lnTo>
                      <a:pt x="1814" y="2360"/>
                    </a:lnTo>
                    <a:lnTo>
                      <a:pt x="1843" y="2339"/>
                    </a:lnTo>
                    <a:lnTo>
                      <a:pt x="1867" y="2318"/>
                    </a:lnTo>
                    <a:lnTo>
                      <a:pt x="1887" y="2296"/>
                    </a:lnTo>
                    <a:lnTo>
                      <a:pt x="1901" y="2272"/>
                    </a:lnTo>
                    <a:lnTo>
                      <a:pt x="1909" y="2249"/>
                    </a:lnTo>
                    <a:lnTo>
                      <a:pt x="1912" y="2225"/>
                    </a:lnTo>
                    <a:lnTo>
                      <a:pt x="1912" y="2199"/>
                    </a:lnTo>
                    <a:lnTo>
                      <a:pt x="1885" y="2219"/>
                    </a:lnTo>
                    <a:lnTo>
                      <a:pt x="1857" y="2237"/>
                    </a:lnTo>
                    <a:lnTo>
                      <a:pt x="1825" y="2255"/>
                    </a:lnTo>
                    <a:lnTo>
                      <a:pt x="1813" y="2259"/>
                    </a:lnTo>
                    <a:lnTo>
                      <a:pt x="1802" y="2260"/>
                    </a:lnTo>
                    <a:lnTo>
                      <a:pt x="1789" y="2258"/>
                    </a:lnTo>
                    <a:lnTo>
                      <a:pt x="1776" y="2253"/>
                    </a:lnTo>
                    <a:lnTo>
                      <a:pt x="1766" y="2244"/>
                    </a:lnTo>
                    <a:lnTo>
                      <a:pt x="1758" y="2232"/>
                    </a:lnTo>
                    <a:lnTo>
                      <a:pt x="1754" y="2218"/>
                    </a:lnTo>
                    <a:lnTo>
                      <a:pt x="1754" y="2202"/>
                    </a:lnTo>
                    <a:lnTo>
                      <a:pt x="1759" y="2188"/>
                    </a:lnTo>
                    <a:lnTo>
                      <a:pt x="1767" y="2175"/>
                    </a:lnTo>
                    <a:lnTo>
                      <a:pt x="1780" y="2166"/>
                    </a:lnTo>
                    <a:lnTo>
                      <a:pt x="1814" y="2148"/>
                    </a:lnTo>
                    <a:lnTo>
                      <a:pt x="1843" y="2127"/>
                    </a:lnTo>
                    <a:lnTo>
                      <a:pt x="1867" y="2105"/>
                    </a:lnTo>
                    <a:lnTo>
                      <a:pt x="1887" y="2083"/>
                    </a:lnTo>
                    <a:lnTo>
                      <a:pt x="1901" y="2060"/>
                    </a:lnTo>
                    <a:lnTo>
                      <a:pt x="1909" y="2036"/>
                    </a:lnTo>
                    <a:lnTo>
                      <a:pt x="1912" y="2013"/>
                    </a:lnTo>
                    <a:lnTo>
                      <a:pt x="1912" y="1987"/>
                    </a:lnTo>
                    <a:lnTo>
                      <a:pt x="1885" y="2007"/>
                    </a:lnTo>
                    <a:lnTo>
                      <a:pt x="1857" y="2025"/>
                    </a:lnTo>
                    <a:lnTo>
                      <a:pt x="1825" y="2043"/>
                    </a:lnTo>
                    <a:lnTo>
                      <a:pt x="1813" y="2047"/>
                    </a:lnTo>
                    <a:lnTo>
                      <a:pt x="1802" y="2048"/>
                    </a:lnTo>
                    <a:lnTo>
                      <a:pt x="1789" y="2046"/>
                    </a:lnTo>
                    <a:lnTo>
                      <a:pt x="1776" y="2040"/>
                    </a:lnTo>
                    <a:lnTo>
                      <a:pt x="1766" y="2032"/>
                    </a:lnTo>
                    <a:lnTo>
                      <a:pt x="1758" y="2020"/>
                    </a:lnTo>
                    <a:lnTo>
                      <a:pt x="1754" y="2005"/>
                    </a:lnTo>
                    <a:lnTo>
                      <a:pt x="1754" y="1990"/>
                    </a:lnTo>
                    <a:lnTo>
                      <a:pt x="1759" y="1976"/>
                    </a:lnTo>
                    <a:lnTo>
                      <a:pt x="1767" y="1963"/>
                    </a:lnTo>
                    <a:lnTo>
                      <a:pt x="1780" y="1954"/>
                    </a:lnTo>
                    <a:lnTo>
                      <a:pt x="1814" y="1934"/>
                    </a:lnTo>
                    <a:lnTo>
                      <a:pt x="1843" y="1915"/>
                    </a:lnTo>
                    <a:lnTo>
                      <a:pt x="1867" y="1893"/>
                    </a:lnTo>
                    <a:lnTo>
                      <a:pt x="1887" y="1871"/>
                    </a:lnTo>
                    <a:lnTo>
                      <a:pt x="1901" y="1848"/>
                    </a:lnTo>
                    <a:lnTo>
                      <a:pt x="1909" y="1824"/>
                    </a:lnTo>
                    <a:lnTo>
                      <a:pt x="1912" y="1801"/>
                    </a:lnTo>
                    <a:lnTo>
                      <a:pt x="1912" y="1775"/>
                    </a:lnTo>
                    <a:lnTo>
                      <a:pt x="1885" y="1794"/>
                    </a:lnTo>
                    <a:lnTo>
                      <a:pt x="1857" y="1813"/>
                    </a:lnTo>
                    <a:lnTo>
                      <a:pt x="1825" y="1830"/>
                    </a:lnTo>
                    <a:lnTo>
                      <a:pt x="1813" y="1834"/>
                    </a:lnTo>
                    <a:lnTo>
                      <a:pt x="1802" y="1836"/>
                    </a:lnTo>
                    <a:lnTo>
                      <a:pt x="1789" y="1833"/>
                    </a:lnTo>
                    <a:lnTo>
                      <a:pt x="1776" y="1828"/>
                    </a:lnTo>
                    <a:lnTo>
                      <a:pt x="1766" y="1820"/>
                    </a:lnTo>
                    <a:lnTo>
                      <a:pt x="1758" y="1808"/>
                    </a:lnTo>
                    <a:lnTo>
                      <a:pt x="1754" y="1793"/>
                    </a:lnTo>
                    <a:lnTo>
                      <a:pt x="1754" y="1778"/>
                    </a:lnTo>
                    <a:lnTo>
                      <a:pt x="1759" y="1763"/>
                    </a:lnTo>
                    <a:lnTo>
                      <a:pt x="1767" y="1751"/>
                    </a:lnTo>
                    <a:lnTo>
                      <a:pt x="1780" y="1742"/>
                    </a:lnTo>
                    <a:lnTo>
                      <a:pt x="1814" y="1722"/>
                    </a:lnTo>
                    <a:lnTo>
                      <a:pt x="1843" y="1703"/>
                    </a:lnTo>
                    <a:lnTo>
                      <a:pt x="1867" y="1681"/>
                    </a:lnTo>
                    <a:lnTo>
                      <a:pt x="1887" y="1658"/>
                    </a:lnTo>
                    <a:lnTo>
                      <a:pt x="1901" y="1636"/>
                    </a:lnTo>
                    <a:lnTo>
                      <a:pt x="1909" y="1612"/>
                    </a:lnTo>
                    <a:lnTo>
                      <a:pt x="1912" y="1588"/>
                    </a:lnTo>
                    <a:lnTo>
                      <a:pt x="1912" y="1563"/>
                    </a:lnTo>
                    <a:lnTo>
                      <a:pt x="1885" y="1582"/>
                    </a:lnTo>
                    <a:lnTo>
                      <a:pt x="1857" y="1601"/>
                    </a:lnTo>
                    <a:lnTo>
                      <a:pt x="1825" y="1618"/>
                    </a:lnTo>
                    <a:lnTo>
                      <a:pt x="1813" y="1622"/>
                    </a:lnTo>
                    <a:lnTo>
                      <a:pt x="1802" y="1623"/>
                    </a:lnTo>
                    <a:lnTo>
                      <a:pt x="1789" y="1621"/>
                    </a:lnTo>
                    <a:lnTo>
                      <a:pt x="1776" y="1616"/>
                    </a:lnTo>
                    <a:lnTo>
                      <a:pt x="1766" y="1608"/>
                    </a:lnTo>
                    <a:lnTo>
                      <a:pt x="1758" y="1596"/>
                    </a:lnTo>
                    <a:lnTo>
                      <a:pt x="1754" y="1580"/>
                    </a:lnTo>
                    <a:lnTo>
                      <a:pt x="1754" y="1566"/>
                    </a:lnTo>
                    <a:lnTo>
                      <a:pt x="1759" y="1551"/>
                    </a:lnTo>
                    <a:lnTo>
                      <a:pt x="1767" y="1538"/>
                    </a:lnTo>
                    <a:lnTo>
                      <a:pt x="1780" y="1529"/>
                    </a:lnTo>
                    <a:lnTo>
                      <a:pt x="1814" y="1510"/>
                    </a:lnTo>
                    <a:lnTo>
                      <a:pt x="1843" y="1490"/>
                    </a:lnTo>
                    <a:lnTo>
                      <a:pt x="1867" y="1469"/>
                    </a:lnTo>
                    <a:lnTo>
                      <a:pt x="1887" y="1446"/>
                    </a:lnTo>
                    <a:lnTo>
                      <a:pt x="1901" y="1424"/>
                    </a:lnTo>
                    <a:lnTo>
                      <a:pt x="1909" y="1400"/>
                    </a:lnTo>
                    <a:lnTo>
                      <a:pt x="1912" y="1376"/>
                    </a:lnTo>
                    <a:lnTo>
                      <a:pt x="1912" y="1350"/>
                    </a:lnTo>
                    <a:lnTo>
                      <a:pt x="1885" y="1370"/>
                    </a:lnTo>
                    <a:lnTo>
                      <a:pt x="1857" y="1389"/>
                    </a:lnTo>
                    <a:lnTo>
                      <a:pt x="1825" y="1406"/>
                    </a:lnTo>
                    <a:lnTo>
                      <a:pt x="1813" y="1410"/>
                    </a:lnTo>
                    <a:lnTo>
                      <a:pt x="1802" y="1411"/>
                    </a:lnTo>
                    <a:lnTo>
                      <a:pt x="1789" y="1409"/>
                    </a:lnTo>
                    <a:lnTo>
                      <a:pt x="1776" y="1404"/>
                    </a:lnTo>
                    <a:lnTo>
                      <a:pt x="1766" y="1396"/>
                    </a:lnTo>
                    <a:lnTo>
                      <a:pt x="1758" y="1383"/>
                    </a:lnTo>
                    <a:lnTo>
                      <a:pt x="1754" y="1368"/>
                    </a:lnTo>
                    <a:lnTo>
                      <a:pt x="1754" y="1352"/>
                    </a:lnTo>
                    <a:lnTo>
                      <a:pt x="1759" y="1338"/>
                    </a:lnTo>
                    <a:lnTo>
                      <a:pt x="1767" y="1326"/>
                    </a:lnTo>
                    <a:lnTo>
                      <a:pt x="1780" y="1316"/>
                    </a:lnTo>
                    <a:lnTo>
                      <a:pt x="1814" y="1298"/>
                    </a:lnTo>
                    <a:lnTo>
                      <a:pt x="1843" y="1278"/>
                    </a:lnTo>
                    <a:lnTo>
                      <a:pt x="1867" y="1257"/>
                    </a:lnTo>
                    <a:lnTo>
                      <a:pt x="1887" y="1234"/>
                    </a:lnTo>
                    <a:lnTo>
                      <a:pt x="1901" y="1211"/>
                    </a:lnTo>
                    <a:lnTo>
                      <a:pt x="1909" y="1188"/>
                    </a:lnTo>
                    <a:lnTo>
                      <a:pt x="1912" y="1164"/>
                    </a:lnTo>
                    <a:lnTo>
                      <a:pt x="1912" y="1138"/>
                    </a:lnTo>
                    <a:lnTo>
                      <a:pt x="1885" y="1158"/>
                    </a:lnTo>
                    <a:lnTo>
                      <a:pt x="1857" y="1176"/>
                    </a:lnTo>
                    <a:lnTo>
                      <a:pt x="1825" y="1194"/>
                    </a:lnTo>
                    <a:lnTo>
                      <a:pt x="1813" y="1198"/>
                    </a:lnTo>
                    <a:lnTo>
                      <a:pt x="1802" y="1199"/>
                    </a:lnTo>
                    <a:lnTo>
                      <a:pt x="1789" y="1197"/>
                    </a:lnTo>
                    <a:lnTo>
                      <a:pt x="1776" y="1192"/>
                    </a:lnTo>
                    <a:lnTo>
                      <a:pt x="1766" y="1183"/>
                    </a:lnTo>
                    <a:lnTo>
                      <a:pt x="1758" y="1171"/>
                    </a:lnTo>
                    <a:lnTo>
                      <a:pt x="1754" y="1156"/>
                    </a:lnTo>
                    <a:lnTo>
                      <a:pt x="1754" y="1140"/>
                    </a:lnTo>
                    <a:lnTo>
                      <a:pt x="1759" y="1126"/>
                    </a:lnTo>
                    <a:lnTo>
                      <a:pt x="1767" y="1113"/>
                    </a:lnTo>
                    <a:lnTo>
                      <a:pt x="1780" y="1104"/>
                    </a:lnTo>
                    <a:lnTo>
                      <a:pt x="1814" y="1086"/>
                    </a:lnTo>
                    <a:lnTo>
                      <a:pt x="1843" y="1066"/>
                    </a:lnTo>
                    <a:lnTo>
                      <a:pt x="1867" y="1044"/>
                    </a:lnTo>
                    <a:lnTo>
                      <a:pt x="1887" y="1022"/>
                    </a:lnTo>
                    <a:lnTo>
                      <a:pt x="1901" y="999"/>
                    </a:lnTo>
                    <a:lnTo>
                      <a:pt x="1909" y="975"/>
                    </a:lnTo>
                    <a:lnTo>
                      <a:pt x="1912" y="952"/>
                    </a:lnTo>
                    <a:lnTo>
                      <a:pt x="1912" y="926"/>
                    </a:lnTo>
                    <a:lnTo>
                      <a:pt x="1885" y="946"/>
                    </a:lnTo>
                    <a:lnTo>
                      <a:pt x="1857" y="964"/>
                    </a:lnTo>
                    <a:lnTo>
                      <a:pt x="1825" y="982"/>
                    </a:lnTo>
                    <a:lnTo>
                      <a:pt x="1813" y="986"/>
                    </a:lnTo>
                    <a:lnTo>
                      <a:pt x="1802" y="987"/>
                    </a:lnTo>
                    <a:lnTo>
                      <a:pt x="1789" y="985"/>
                    </a:lnTo>
                    <a:lnTo>
                      <a:pt x="1776" y="980"/>
                    </a:lnTo>
                    <a:lnTo>
                      <a:pt x="1766" y="970"/>
                    </a:lnTo>
                    <a:lnTo>
                      <a:pt x="1758" y="959"/>
                    </a:lnTo>
                    <a:lnTo>
                      <a:pt x="1754" y="944"/>
                    </a:lnTo>
                    <a:lnTo>
                      <a:pt x="1754" y="928"/>
                    </a:lnTo>
                    <a:lnTo>
                      <a:pt x="1759" y="914"/>
                    </a:lnTo>
                    <a:lnTo>
                      <a:pt x="1767" y="901"/>
                    </a:lnTo>
                    <a:lnTo>
                      <a:pt x="1780" y="892"/>
                    </a:lnTo>
                    <a:lnTo>
                      <a:pt x="1814" y="874"/>
                    </a:lnTo>
                    <a:lnTo>
                      <a:pt x="1843" y="854"/>
                    </a:lnTo>
                    <a:lnTo>
                      <a:pt x="1867" y="832"/>
                    </a:lnTo>
                    <a:lnTo>
                      <a:pt x="1887" y="810"/>
                    </a:lnTo>
                    <a:lnTo>
                      <a:pt x="1901" y="787"/>
                    </a:lnTo>
                    <a:lnTo>
                      <a:pt x="1909" y="763"/>
                    </a:lnTo>
                    <a:lnTo>
                      <a:pt x="1912" y="740"/>
                    </a:lnTo>
                    <a:lnTo>
                      <a:pt x="1912" y="713"/>
                    </a:lnTo>
                    <a:lnTo>
                      <a:pt x="1885" y="733"/>
                    </a:lnTo>
                    <a:lnTo>
                      <a:pt x="1857" y="752"/>
                    </a:lnTo>
                    <a:lnTo>
                      <a:pt x="1825" y="769"/>
                    </a:lnTo>
                    <a:lnTo>
                      <a:pt x="1813" y="774"/>
                    </a:lnTo>
                    <a:lnTo>
                      <a:pt x="1803" y="775"/>
                    </a:lnTo>
                    <a:lnTo>
                      <a:pt x="1789" y="773"/>
                    </a:lnTo>
                    <a:lnTo>
                      <a:pt x="1776" y="767"/>
                    </a:lnTo>
                    <a:lnTo>
                      <a:pt x="1766" y="758"/>
                    </a:lnTo>
                    <a:lnTo>
                      <a:pt x="1758" y="747"/>
                    </a:lnTo>
                    <a:lnTo>
                      <a:pt x="1754" y="731"/>
                    </a:lnTo>
                    <a:lnTo>
                      <a:pt x="1754" y="716"/>
                    </a:lnTo>
                    <a:lnTo>
                      <a:pt x="1759" y="701"/>
                    </a:lnTo>
                    <a:lnTo>
                      <a:pt x="1767" y="689"/>
                    </a:lnTo>
                    <a:lnTo>
                      <a:pt x="1780" y="680"/>
                    </a:lnTo>
                    <a:lnTo>
                      <a:pt x="1814" y="661"/>
                    </a:lnTo>
                    <a:lnTo>
                      <a:pt x="1843" y="642"/>
                    </a:lnTo>
                    <a:lnTo>
                      <a:pt x="1867" y="620"/>
                    </a:lnTo>
                    <a:lnTo>
                      <a:pt x="1887" y="597"/>
                    </a:lnTo>
                    <a:lnTo>
                      <a:pt x="1901" y="575"/>
                    </a:lnTo>
                    <a:lnTo>
                      <a:pt x="1909" y="551"/>
                    </a:lnTo>
                    <a:lnTo>
                      <a:pt x="1912" y="527"/>
                    </a:lnTo>
                    <a:lnTo>
                      <a:pt x="1912" y="501"/>
                    </a:lnTo>
                    <a:lnTo>
                      <a:pt x="1878" y="526"/>
                    </a:lnTo>
                    <a:lnTo>
                      <a:pt x="1840" y="549"/>
                    </a:lnTo>
                    <a:lnTo>
                      <a:pt x="1798" y="570"/>
                    </a:lnTo>
                    <a:lnTo>
                      <a:pt x="1752" y="587"/>
                    </a:lnTo>
                    <a:lnTo>
                      <a:pt x="1704" y="602"/>
                    </a:lnTo>
                    <a:lnTo>
                      <a:pt x="1652" y="614"/>
                    </a:lnTo>
                    <a:lnTo>
                      <a:pt x="1599" y="622"/>
                    </a:lnTo>
                    <a:lnTo>
                      <a:pt x="1542" y="628"/>
                    </a:lnTo>
                    <a:lnTo>
                      <a:pt x="1483" y="629"/>
                    </a:lnTo>
                    <a:lnTo>
                      <a:pt x="1426" y="628"/>
                    </a:lnTo>
                    <a:lnTo>
                      <a:pt x="1369" y="622"/>
                    </a:lnTo>
                    <a:lnTo>
                      <a:pt x="1314" y="614"/>
                    </a:lnTo>
                    <a:lnTo>
                      <a:pt x="1263" y="602"/>
                    </a:lnTo>
                    <a:lnTo>
                      <a:pt x="1214" y="587"/>
                    </a:lnTo>
                    <a:lnTo>
                      <a:pt x="1169" y="570"/>
                    </a:lnTo>
                    <a:lnTo>
                      <a:pt x="1128" y="549"/>
                    </a:lnTo>
                    <a:lnTo>
                      <a:pt x="1090" y="526"/>
                    </a:lnTo>
                    <a:lnTo>
                      <a:pt x="1056" y="501"/>
                    </a:lnTo>
                    <a:close/>
                    <a:moveTo>
                      <a:pt x="1483" y="99"/>
                    </a:moveTo>
                    <a:lnTo>
                      <a:pt x="1422" y="101"/>
                    </a:lnTo>
                    <a:lnTo>
                      <a:pt x="1363" y="108"/>
                    </a:lnTo>
                    <a:lnTo>
                      <a:pt x="1309" y="119"/>
                    </a:lnTo>
                    <a:lnTo>
                      <a:pt x="1259" y="132"/>
                    </a:lnTo>
                    <a:lnTo>
                      <a:pt x="1213" y="148"/>
                    </a:lnTo>
                    <a:lnTo>
                      <a:pt x="1174" y="168"/>
                    </a:lnTo>
                    <a:lnTo>
                      <a:pt x="1139" y="190"/>
                    </a:lnTo>
                    <a:lnTo>
                      <a:pt x="1110" y="212"/>
                    </a:lnTo>
                    <a:lnTo>
                      <a:pt x="1087" y="237"/>
                    </a:lnTo>
                    <a:lnTo>
                      <a:pt x="1070" y="263"/>
                    </a:lnTo>
                    <a:lnTo>
                      <a:pt x="1059" y="288"/>
                    </a:lnTo>
                    <a:lnTo>
                      <a:pt x="1056" y="314"/>
                    </a:lnTo>
                    <a:lnTo>
                      <a:pt x="1059" y="341"/>
                    </a:lnTo>
                    <a:lnTo>
                      <a:pt x="1070" y="367"/>
                    </a:lnTo>
                    <a:lnTo>
                      <a:pt x="1087" y="392"/>
                    </a:lnTo>
                    <a:lnTo>
                      <a:pt x="1110" y="417"/>
                    </a:lnTo>
                    <a:lnTo>
                      <a:pt x="1139" y="440"/>
                    </a:lnTo>
                    <a:lnTo>
                      <a:pt x="1174" y="462"/>
                    </a:lnTo>
                    <a:lnTo>
                      <a:pt x="1213" y="481"/>
                    </a:lnTo>
                    <a:lnTo>
                      <a:pt x="1259" y="498"/>
                    </a:lnTo>
                    <a:lnTo>
                      <a:pt x="1309" y="511"/>
                    </a:lnTo>
                    <a:lnTo>
                      <a:pt x="1363" y="521"/>
                    </a:lnTo>
                    <a:lnTo>
                      <a:pt x="1422" y="528"/>
                    </a:lnTo>
                    <a:lnTo>
                      <a:pt x="1483" y="531"/>
                    </a:lnTo>
                    <a:lnTo>
                      <a:pt x="1546" y="528"/>
                    </a:lnTo>
                    <a:lnTo>
                      <a:pt x="1604" y="521"/>
                    </a:lnTo>
                    <a:lnTo>
                      <a:pt x="1659" y="511"/>
                    </a:lnTo>
                    <a:lnTo>
                      <a:pt x="1708" y="498"/>
                    </a:lnTo>
                    <a:lnTo>
                      <a:pt x="1754" y="481"/>
                    </a:lnTo>
                    <a:lnTo>
                      <a:pt x="1794" y="462"/>
                    </a:lnTo>
                    <a:lnTo>
                      <a:pt x="1829" y="440"/>
                    </a:lnTo>
                    <a:lnTo>
                      <a:pt x="1858" y="417"/>
                    </a:lnTo>
                    <a:lnTo>
                      <a:pt x="1881" y="392"/>
                    </a:lnTo>
                    <a:lnTo>
                      <a:pt x="1898" y="367"/>
                    </a:lnTo>
                    <a:lnTo>
                      <a:pt x="1908" y="341"/>
                    </a:lnTo>
                    <a:lnTo>
                      <a:pt x="1912" y="314"/>
                    </a:lnTo>
                    <a:lnTo>
                      <a:pt x="1908" y="288"/>
                    </a:lnTo>
                    <a:lnTo>
                      <a:pt x="1898" y="263"/>
                    </a:lnTo>
                    <a:lnTo>
                      <a:pt x="1881" y="237"/>
                    </a:lnTo>
                    <a:lnTo>
                      <a:pt x="1858" y="212"/>
                    </a:lnTo>
                    <a:lnTo>
                      <a:pt x="1829" y="190"/>
                    </a:lnTo>
                    <a:lnTo>
                      <a:pt x="1794" y="168"/>
                    </a:lnTo>
                    <a:lnTo>
                      <a:pt x="1754" y="148"/>
                    </a:lnTo>
                    <a:lnTo>
                      <a:pt x="1708" y="132"/>
                    </a:lnTo>
                    <a:lnTo>
                      <a:pt x="1659" y="119"/>
                    </a:lnTo>
                    <a:lnTo>
                      <a:pt x="1604" y="108"/>
                    </a:lnTo>
                    <a:lnTo>
                      <a:pt x="1546" y="101"/>
                    </a:lnTo>
                    <a:lnTo>
                      <a:pt x="1483" y="99"/>
                    </a:lnTo>
                    <a:close/>
                    <a:moveTo>
                      <a:pt x="1483" y="0"/>
                    </a:moveTo>
                    <a:lnTo>
                      <a:pt x="1542" y="1"/>
                    </a:lnTo>
                    <a:lnTo>
                      <a:pt x="1599" y="7"/>
                    </a:lnTo>
                    <a:lnTo>
                      <a:pt x="1652" y="16"/>
                    </a:lnTo>
                    <a:lnTo>
                      <a:pt x="1704" y="27"/>
                    </a:lnTo>
                    <a:lnTo>
                      <a:pt x="1752" y="42"/>
                    </a:lnTo>
                    <a:lnTo>
                      <a:pt x="1798" y="60"/>
                    </a:lnTo>
                    <a:lnTo>
                      <a:pt x="1839" y="80"/>
                    </a:lnTo>
                    <a:lnTo>
                      <a:pt x="1877" y="103"/>
                    </a:lnTo>
                    <a:lnTo>
                      <a:pt x="1911" y="128"/>
                    </a:lnTo>
                    <a:lnTo>
                      <a:pt x="1940" y="155"/>
                    </a:lnTo>
                    <a:lnTo>
                      <a:pt x="1965" y="183"/>
                    </a:lnTo>
                    <a:lnTo>
                      <a:pt x="1985" y="214"/>
                    </a:lnTo>
                    <a:lnTo>
                      <a:pt x="2000" y="246"/>
                    </a:lnTo>
                    <a:lnTo>
                      <a:pt x="2008" y="280"/>
                    </a:lnTo>
                    <a:lnTo>
                      <a:pt x="2011" y="314"/>
                    </a:lnTo>
                    <a:lnTo>
                      <a:pt x="2011" y="1402"/>
                    </a:lnTo>
                    <a:lnTo>
                      <a:pt x="2045" y="1377"/>
                    </a:lnTo>
                    <a:lnTo>
                      <a:pt x="2083" y="1353"/>
                    </a:lnTo>
                    <a:lnTo>
                      <a:pt x="2126" y="1334"/>
                    </a:lnTo>
                    <a:lnTo>
                      <a:pt x="2171" y="1315"/>
                    </a:lnTo>
                    <a:lnTo>
                      <a:pt x="2219" y="1301"/>
                    </a:lnTo>
                    <a:lnTo>
                      <a:pt x="2271" y="1289"/>
                    </a:lnTo>
                    <a:lnTo>
                      <a:pt x="2325" y="1280"/>
                    </a:lnTo>
                    <a:lnTo>
                      <a:pt x="2381" y="1275"/>
                    </a:lnTo>
                    <a:lnTo>
                      <a:pt x="2440" y="1273"/>
                    </a:lnTo>
                    <a:lnTo>
                      <a:pt x="2498" y="1275"/>
                    </a:lnTo>
                    <a:lnTo>
                      <a:pt x="2555" y="1280"/>
                    </a:lnTo>
                    <a:lnTo>
                      <a:pt x="2608" y="1289"/>
                    </a:lnTo>
                    <a:lnTo>
                      <a:pt x="2660" y="1301"/>
                    </a:lnTo>
                    <a:lnTo>
                      <a:pt x="2708" y="1315"/>
                    </a:lnTo>
                    <a:lnTo>
                      <a:pt x="2753" y="1333"/>
                    </a:lnTo>
                    <a:lnTo>
                      <a:pt x="2795" y="1353"/>
                    </a:lnTo>
                    <a:lnTo>
                      <a:pt x="2833" y="1376"/>
                    </a:lnTo>
                    <a:lnTo>
                      <a:pt x="2867" y="1401"/>
                    </a:lnTo>
                    <a:lnTo>
                      <a:pt x="2897" y="1428"/>
                    </a:lnTo>
                    <a:lnTo>
                      <a:pt x="2922" y="1456"/>
                    </a:lnTo>
                    <a:lnTo>
                      <a:pt x="2941" y="1487"/>
                    </a:lnTo>
                    <a:lnTo>
                      <a:pt x="2956" y="1519"/>
                    </a:lnTo>
                    <a:lnTo>
                      <a:pt x="2965" y="1553"/>
                    </a:lnTo>
                    <a:lnTo>
                      <a:pt x="2968" y="1588"/>
                    </a:lnTo>
                    <a:lnTo>
                      <a:pt x="2968" y="3074"/>
                    </a:lnTo>
                    <a:lnTo>
                      <a:pt x="2967" y="3089"/>
                    </a:lnTo>
                    <a:lnTo>
                      <a:pt x="2967" y="3091"/>
                    </a:lnTo>
                    <a:lnTo>
                      <a:pt x="2965" y="3104"/>
                    </a:lnTo>
                    <a:lnTo>
                      <a:pt x="2965" y="3108"/>
                    </a:lnTo>
                    <a:lnTo>
                      <a:pt x="2962" y="3120"/>
                    </a:lnTo>
                    <a:lnTo>
                      <a:pt x="2961" y="3125"/>
                    </a:lnTo>
                    <a:lnTo>
                      <a:pt x="2958" y="3135"/>
                    </a:lnTo>
                    <a:lnTo>
                      <a:pt x="2956" y="3142"/>
                    </a:lnTo>
                    <a:lnTo>
                      <a:pt x="2952" y="3149"/>
                    </a:lnTo>
                    <a:lnTo>
                      <a:pt x="2949" y="3158"/>
                    </a:lnTo>
                    <a:lnTo>
                      <a:pt x="2946" y="3163"/>
                    </a:lnTo>
                    <a:lnTo>
                      <a:pt x="2941" y="3175"/>
                    </a:lnTo>
                    <a:lnTo>
                      <a:pt x="2939" y="3179"/>
                    </a:lnTo>
                    <a:lnTo>
                      <a:pt x="2932" y="3189"/>
                    </a:lnTo>
                    <a:lnTo>
                      <a:pt x="2929" y="3194"/>
                    </a:lnTo>
                    <a:lnTo>
                      <a:pt x="2925" y="3200"/>
                    </a:lnTo>
                    <a:lnTo>
                      <a:pt x="2918" y="3209"/>
                    </a:lnTo>
                    <a:lnTo>
                      <a:pt x="2913" y="3215"/>
                    </a:lnTo>
                    <a:lnTo>
                      <a:pt x="2906" y="3224"/>
                    </a:lnTo>
                    <a:lnTo>
                      <a:pt x="2902" y="3228"/>
                    </a:lnTo>
                    <a:lnTo>
                      <a:pt x="2894" y="3236"/>
                    </a:lnTo>
                    <a:lnTo>
                      <a:pt x="2891" y="3239"/>
                    </a:lnTo>
                    <a:lnTo>
                      <a:pt x="2880" y="3250"/>
                    </a:lnTo>
                    <a:lnTo>
                      <a:pt x="2877" y="3252"/>
                    </a:lnTo>
                    <a:lnTo>
                      <a:pt x="2865" y="3262"/>
                    </a:lnTo>
                    <a:lnTo>
                      <a:pt x="2863" y="3264"/>
                    </a:lnTo>
                    <a:lnTo>
                      <a:pt x="2849" y="3274"/>
                    </a:lnTo>
                    <a:lnTo>
                      <a:pt x="2847" y="3275"/>
                    </a:lnTo>
                    <a:lnTo>
                      <a:pt x="2832" y="3287"/>
                    </a:lnTo>
                    <a:lnTo>
                      <a:pt x="2832" y="3287"/>
                    </a:lnTo>
                    <a:lnTo>
                      <a:pt x="2816" y="3296"/>
                    </a:lnTo>
                    <a:lnTo>
                      <a:pt x="2813" y="3298"/>
                    </a:lnTo>
                    <a:lnTo>
                      <a:pt x="2799" y="3306"/>
                    </a:lnTo>
                    <a:lnTo>
                      <a:pt x="2794" y="3309"/>
                    </a:lnTo>
                    <a:lnTo>
                      <a:pt x="2780" y="3316"/>
                    </a:lnTo>
                    <a:lnTo>
                      <a:pt x="2736" y="3335"/>
                    </a:lnTo>
                    <a:lnTo>
                      <a:pt x="2689" y="3353"/>
                    </a:lnTo>
                    <a:lnTo>
                      <a:pt x="2638" y="3366"/>
                    </a:lnTo>
                    <a:lnTo>
                      <a:pt x="2584" y="3377"/>
                    </a:lnTo>
                    <a:lnTo>
                      <a:pt x="2528" y="3385"/>
                    </a:lnTo>
                    <a:lnTo>
                      <a:pt x="2469" y="3388"/>
                    </a:lnTo>
                    <a:lnTo>
                      <a:pt x="2468" y="3389"/>
                    </a:lnTo>
                    <a:lnTo>
                      <a:pt x="2440" y="3389"/>
                    </a:lnTo>
                    <a:lnTo>
                      <a:pt x="2376" y="3387"/>
                    </a:lnTo>
                    <a:lnTo>
                      <a:pt x="2315" y="3381"/>
                    </a:lnTo>
                    <a:lnTo>
                      <a:pt x="2258" y="3370"/>
                    </a:lnTo>
                    <a:lnTo>
                      <a:pt x="2203" y="3357"/>
                    </a:lnTo>
                    <a:lnTo>
                      <a:pt x="2151" y="3339"/>
                    </a:lnTo>
                    <a:lnTo>
                      <a:pt x="2104" y="3319"/>
                    </a:lnTo>
                    <a:lnTo>
                      <a:pt x="2062" y="3295"/>
                    </a:lnTo>
                    <a:lnTo>
                      <a:pt x="2023" y="3269"/>
                    </a:lnTo>
                    <a:lnTo>
                      <a:pt x="1990" y="3240"/>
                    </a:lnTo>
                    <a:lnTo>
                      <a:pt x="1962" y="3210"/>
                    </a:lnTo>
                    <a:lnTo>
                      <a:pt x="1934" y="3240"/>
                    </a:lnTo>
                    <a:lnTo>
                      <a:pt x="1901" y="3269"/>
                    </a:lnTo>
                    <a:lnTo>
                      <a:pt x="1862" y="3295"/>
                    </a:lnTo>
                    <a:lnTo>
                      <a:pt x="1819" y="3319"/>
                    </a:lnTo>
                    <a:lnTo>
                      <a:pt x="1772" y="3339"/>
                    </a:lnTo>
                    <a:lnTo>
                      <a:pt x="1721" y="3357"/>
                    </a:lnTo>
                    <a:lnTo>
                      <a:pt x="1666" y="3370"/>
                    </a:lnTo>
                    <a:lnTo>
                      <a:pt x="1608" y="3381"/>
                    </a:lnTo>
                    <a:lnTo>
                      <a:pt x="1547" y="3387"/>
                    </a:lnTo>
                    <a:lnTo>
                      <a:pt x="1483" y="3389"/>
                    </a:lnTo>
                    <a:lnTo>
                      <a:pt x="1421" y="3387"/>
                    </a:lnTo>
                    <a:lnTo>
                      <a:pt x="1360" y="3381"/>
                    </a:lnTo>
                    <a:lnTo>
                      <a:pt x="1302" y="3370"/>
                    </a:lnTo>
                    <a:lnTo>
                      <a:pt x="1247" y="3357"/>
                    </a:lnTo>
                    <a:lnTo>
                      <a:pt x="1196" y="3339"/>
                    </a:lnTo>
                    <a:lnTo>
                      <a:pt x="1148" y="3319"/>
                    </a:lnTo>
                    <a:lnTo>
                      <a:pt x="1105" y="3295"/>
                    </a:lnTo>
                    <a:lnTo>
                      <a:pt x="1067" y="3269"/>
                    </a:lnTo>
                    <a:lnTo>
                      <a:pt x="1034" y="3240"/>
                    </a:lnTo>
                    <a:lnTo>
                      <a:pt x="1006" y="3210"/>
                    </a:lnTo>
                    <a:lnTo>
                      <a:pt x="978" y="3240"/>
                    </a:lnTo>
                    <a:lnTo>
                      <a:pt x="944" y="3269"/>
                    </a:lnTo>
                    <a:lnTo>
                      <a:pt x="906" y="3295"/>
                    </a:lnTo>
                    <a:lnTo>
                      <a:pt x="863" y="3319"/>
                    </a:lnTo>
                    <a:lnTo>
                      <a:pt x="815" y="3339"/>
                    </a:lnTo>
                    <a:lnTo>
                      <a:pt x="765" y="3357"/>
                    </a:lnTo>
                    <a:lnTo>
                      <a:pt x="710" y="3370"/>
                    </a:lnTo>
                    <a:lnTo>
                      <a:pt x="651" y="3381"/>
                    </a:lnTo>
                    <a:lnTo>
                      <a:pt x="591" y="3387"/>
                    </a:lnTo>
                    <a:lnTo>
                      <a:pt x="528" y="3389"/>
                    </a:lnTo>
                    <a:lnTo>
                      <a:pt x="470" y="3387"/>
                    </a:lnTo>
                    <a:lnTo>
                      <a:pt x="413" y="3382"/>
                    </a:lnTo>
                    <a:lnTo>
                      <a:pt x="360" y="3373"/>
                    </a:lnTo>
                    <a:lnTo>
                      <a:pt x="308" y="3361"/>
                    </a:lnTo>
                    <a:lnTo>
                      <a:pt x="260" y="3347"/>
                    </a:lnTo>
                    <a:lnTo>
                      <a:pt x="214" y="3329"/>
                    </a:lnTo>
                    <a:lnTo>
                      <a:pt x="172" y="3308"/>
                    </a:lnTo>
                    <a:lnTo>
                      <a:pt x="135" y="3286"/>
                    </a:lnTo>
                    <a:lnTo>
                      <a:pt x="101" y="3261"/>
                    </a:lnTo>
                    <a:lnTo>
                      <a:pt x="71" y="3234"/>
                    </a:lnTo>
                    <a:lnTo>
                      <a:pt x="46" y="3205"/>
                    </a:lnTo>
                    <a:lnTo>
                      <a:pt x="27" y="3175"/>
                    </a:lnTo>
                    <a:lnTo>
                      <a:pt x="12" y="3142"/>
                    </a:lnTo>
                    <a:lnTo>
                      <a:pt x="3" y="3109"/>
                    </a:lnTo>
                    <a:lnTo>
                      <a:pt x="0" y="3074"/>
                    </a:lnTo>
                    <a:lnTo>
                      <a:pt x="0" y="1164"/>
                    </a:lnTo>
                    <a:lnTo>
                      <a:pt x="3" y="1129"/>
                    </a:lnTo>
                    <a:lnTo>
                      <a:pt x="12" y="1095"/>
                    </a:lnTo>
                    <a:lnTo>
                      <a:pt x="27" y="1063"/>
                    </a:lnTo>
                    <a:lnTo>
                      <a:pt x="46" y="1032"/>
                    </a:lnTo>
                    <a:lnTo>
                      <a:pt x="71" y="1003"/>
                    </a:lnTo>
                    <a:lnTo>
                      <a:pt x="101" y="977"/>
                    </a:lnTo>
                    <a:lnTo>
                      <a:pt x="135" y="952"/>
                    </a:lnTo>
                    <a:lnTo>
                      <a:pt x="172" y="929"/>
                    </a:lnTo>
                    <a:lnTo>
                      <a:pt x="214" y="909"/>
                    </a:lnTo>
                    <a:lnTo>
                      <a:pt x="260" y="891"/>
                    </a:lnTo>
                    <a:lnTo>
                      <a:pt x="308" y="877"/>
                    </a:lnTo>
                    <a:lnTo>
                      <a:pt x="360" y="864"/>
                    </a:lnTo>
                    <a:lnTo>
                      <a:pt x="413" y="856"/>
                    </a:lnTo>
                    <a:lnTo>
                      <a:pt x="470" y="851"/>
                    </a:lnTo>
                    <a:lnTo>
                      <a:pt x="528" y="849"/>
                    </a:lnTo>
                    <a:lnTo>
                      <a:pt x="587" y="851"/>
                    </a:lnTo>
                    <a:lnTo>
                      <a:pt x="643" y="856"/>
                    </a:lnTo>
                    <a:lnTo>
                      <a:pt x="697" y="864"/>
                    </a:lnTo>
                    <a:lnTo>
                      <a:pt x="748" y="877"/>
                    </a:lnTo>
                    <a:lnTo>
                      <a:pt x="797" y="891"/>
                    </a:lnTo>
                    <a:lnTo>
                      <a:pt x="842" y="910"/>
                    </a:lnTo>
                    <a:lnTo>
                      <a:pt x="884" y="929"/>
                    </a:lnTo>
                    <a:lnTo>
                      <a:pt x="923" y="952"/>
                    </a:lnTo>
                    <a:lnTo>
                      <a:pt x="956" y="978"/>
                    </a:lnTo>
                    <a:lnTo>
                      <a:pt x="956" y="314"/>
                    </a:lnTo>
                    <a:lnTo>
                      <a:pt x="959" y="280"/>
                    </a:lnTo>
                    <a:lnTo>
                      <a:pt x="968" y="246"/>
                    </a:lnTo>
                    <a:lnTo>
                      <a:pt x="982" y="214"/>
                    </a:lnTo>
                    <a:lnTo>
                      <a:pt x="1002" y="183"/>
                    </a:lnTo>
                    <a:lnTo>
                      <a:pt x="1027" y="155"/>
                    </a:lnTo>
                    <a:lnTo>
                      <a:pt x="1057" y="128"/>
                    </a:lnTo>
                    <a:lnTo>
                      <a:pt x="1091" y="103"/>
                    </a:lnTo>
                    <a:lnTo>
                      <a:pt x="1129" y="80"/>
                    </a:lnTo>
                    <a:lnTo>
                      <a:pt x="1170" y="60"/>
                    </a:lnTo>
                    <a:lnTo>
                      <a:pt x="1215" y="42"/>
                    </a:lnTo>
                    <a:lnTo>
                      <a:pt x="1264" y="27"/>
                    </a:lnTo>
                    <a:lnTo>
                      <a:pt x="1315" y="16"/>
                    </a:lnTo>
                    <a:lnTo>
                      <a:pt x="1369" y="7"/>
                    </a:lnTo>
                    <a:lnTo>
                      <a:pt x="1426" y="1"/>
                    </a:lnTo>
                    <a:lnTo>
                      <a:pt x="14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9" name="Freeform 101">
                <a:extLst>
                  <a:ext uri="{FF2B5EF4-FFF2-40B4-BE49-F238E27FC236}">
                    <a16:creationId xmlns:a16="http://schemas.microsoft.com/office/drawing/2014/main" id="{B1DDB543-D715-4364-842A-82E08C799448}"/>
                  </a:ext>
                </a:extLst>
              </p:cNvPr>
              <p:cNvSpPr>
                <a:spLocks/>
              </p:cNvSpPr>
              <p:nvPr/>
            </p:nvSpPr>
            <p:spPr bwMode="auto">
              <a:xfrm>
                <a:off x="7099301" y="6169025"/>
                <a:ext cx="90488" cy="46038"/>
              </a:xfrm>
              <a:custGeom>
                <a:avLst/>
                <a:gdLst>
                  <a:gd name="T0" fmla="*/ 331 w 630"/>
                  <a:gd name="T1" fmla="*/ 3 h 312"/>
                  <a:gd name="T2" fmla="*/ 355 w 630"/>
                  <a:gd name="T3" fmla="*/ 20 h 312"/>
                  <a:gd name="T4" fmla="*/ 365 w 630"/>
                  <a:gd name="T5" fmla="*/ 50 h 312"/>
                  <a:gd name="T6" fmla="*/ 355 w 630"/>
                  <a:gd name="T7" fmla="*/ 79 h 312"/>
                  <a:gd name="T8" fmla="*/ 331 w 630"/>
                  <a:gd name="T9" fmla="*/ 98 h 312"/>
                  <a:gd name="T10" fmla="*/ 273 w 630"/>
                  <a:gd name="T11" fmla="*/ 101 h 312"/>
                  <a:gd name="T12" fmla="*/ 203 w 630"/>
                  <a:gd name="T13" fmla="*/ 110 h 312"/>
                  <a:gd name="T14" fmla="*/ 150 w 630"/>
                  <a:gd name="T15" fmla="*/ 125 h 312"/>
                  <a:gd name="T16" fmla="*/ 115 w 630"/>
                  <a:gd name="T17" fmla="*/ 142 h 312"/>
                  <a:gd name="T18" fmla="*/ 100 w 630"/>
                  <a:gd name="T19" fmla="*/ 156 h 312"/>
                  <a:gd name="T20" fmla="*/ 115 w 630"/>
                  <a:gd name="T21" fmla="*/ 170 h 312"/>
                  <a:gd name="T22" fmla="*/ 150 w 630"/>
                  <a:gd name="T23" fmla="*/ 187 h 312"/>
                  <a:gd name="T24" fmla="*/ 203 w 630"/>
                  <a:gd name="T25" fmla="*/ 202 h 312"/>
                  <a:gd name="T26" fmla="*/ 273 w 630"/>
                  <a:gd name="T27" fmla="*/ 211 h 312"/>
                  <a:gd name="T28" fmla="*/ 357 w 630"/>
                  <a:gd name="T29" fmla="*/ 211 h 312"/>
                  <a:gd name="T30" fmla="*/ 430 w 630"/>
                  <a:gd name="T31" fmla="*/ 202 h 312"/>
                  <a:gd name="T32" fmla="*/ 482 w 630"/>
                  <a:gd name="T33" fmla="*/ 186 h 312"/>
                  <a:gd name="T34" fmla="*/ 516 w 630"/>
                  <a:gd name="T35" fmla="*/ 169 h 312"/>
                  <a:gd name="T36" fmla="*/ 531 w 630"/>
                  <a:gd name="T37" fmla="*/ 155 h 312"/>
                  <a:gd name="T38" fmla="*/ 541 w 630"/>
                  <a:gd name="T39" fmla="*/ 126 h 312"/>
                  <a:gd name="T40" fmla="*/ 565 w 630"/>
                  <a:gd name="T41" fmla="*/ 109 h 312"/>
                  <a:gd name="T42" fmla="*/ 595 w 630"/>
                  <a:gd name="T43" fmla="*/ 109 h 312"/>
                  <a:gd name="T44" fmla="*/ 620 w 630"/>
                  <a:gd name="T45" fmla="*/ 126 h 312"/>
                  <a:gd name="T46" fmla="*/ 630 w 630"/>
                  <a:gd name="T47" fmla="*/ 156 h 312"/>
                  <a:gd name="T48" fmla="*/ 627 w 630"/>
                  <a:gd name="T49" fmla="*/ 179 h 312"/>
                  <a:gd name="T50" fmla="*/ 616 w 630"/>
                  <a:gd name="T51" fmla="*/ 206 h 312"/>
                  <a:gd name="T52" fmla="*/ 591 w 630"/>
                  <a:gd name="T53" fmla="*/ 236 h 312"/>
                  <a:gd name="T54" fmla="*/ 550 w 630"/>
                  <a:gd name="T55" fmla="*/ 264 h 312"/>
                  <a:gd name="T56" fmla="*/ 485 w 630"/>
                  <a:gd name="T57" fmla="*/ 289 h 312"/>
                  <a:gd name="T58" fmla="*/ 405 w 630"/>
                  <a:gd name="T59" fmla="*/ 306 h 312"/>
                  <a:gd name="T60" fmla="*/ 315 w 630"/>
                  <a:gd name="T61" fmla="*/ 312 h 312"/>
                  <a:gd name="T62" fmla="*/ 224 w 630"/>
                  <a:gd name="T63" fmla="*/ 306 h 312"/>
                  <a:gd name="T64" fmla="*/ 144 w 630"/>
                  <a:gd name="T65" fmla="*/ 289 h 312"/>
                  <a:gd name="T66" fmla="*/ 80 w 630"/>
                  <a:gd name="T67" fmla="*/ 264 h 312"/>
                  <a:gd name="T68" fmla="*/ 38 w 630"/>
                  <a:gd name="T69" fmla="*/ 236 h 312"/>
                  <a:gd name="T70" fmla="*/ 14 w 630"/>
                  <a:gd name="T71" fmla="*/ 206 h 312"/>
                  <a:gd name="T72" fmla="*/ 3 w 630"/>
                  <a:gd name="T73" fmla="*/ 179 h 312"/>
                  <a:gd name="T74" fmla="*/ 0 w 630"/>
                  <a:gd name="T75" fmla="*/ 156 h 312"/>
                  <a:gd name="T76" fmla="*/ 3 w 630"/>
                  <a:gd name="T77" fmla="*/ 134 h 312"/>
                  <a:gd name="T78" fmla="*/ 14 w 630"/>
                  <a:gd name="T79" fmla="*/ 106 h 312"/>
                  <a:gd name="T80" fmla="*/ 38 w 630"/>
                  <a:gd name="T81" fmla="*/ 77 h 312"/>
                  <a:gd name="T82" fmla="*/ 80 w 630"/>
                  <a:gd name="T83" fmla="*/ 48 h 312"/>
                  <a:gd name="T84" fmla="*/ 144 w 630"/>
                  <a:gd name="T85" fmla="*/ 22 h 312"/>
                  <a:gd name="T86" fmla="*/ 224 w 630"/>
                  <a:gd name="T87" fmla="*/ 6 h 312"/>
                  <a:gd name="T88" fmla="*/ 315 w 630"/>
                  <a:gd name="T8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0" h="312">
                    <a:moveTo>
                      <a:pt x="315" y="0"/>
                    </a:moveTo>
                    <a:lnTo>
                      <a:pt x="331" y="3"/>
                    </a:lnTo>
                    <a:lnTo>
                      <a:pt x="344" y="10"/>
                    </a:lnTo>
                    <a:lnTo>
                      <a:pt x="355" y="20"/>
                    </a:lnTo>
                    <a:lnTo>
                      <a:pt x="361" y="34"/>
                    </a:lnTo>
                    <a:lnTo>
                      <a:pt x="365" y="50"/>
                    </a:lnTo>
                    <a:lnTo>
                      <a:pt x="361" y="66"/>
                    </a:lnTo>
                    <a:lnTo>
                      <a:pt x="355" y="79"/>
                    </a:lnTo>
                    <a:lnTo>
                      <a:pt x="344" y="90"/>
                    </a:lnTo>
                    <a:lnTo>
                      <a:pt x="331" y="98"/>
                    </a:lnTo>
                    <a:lnTo>
                      <a:pt x="315" y="100"/>
                    </a:lnTo>
                    <a:lnTo>
                      <a:pt x="273" y="101"/>
                    </a:lnTo>
                    <a:lnTo>
                      <a:pt x="236" y="105"/>
                    </a:lnTo>
                    <a:lnTo>
                      <a:pt x="203" y="110"/>
                    </a:lnTo>
                    <a:lnTo>
                      <a:pt x="174" y="117"/>
                    </a:lnTo>
                    <a:lnTo>
                      <a:pt x="150" y="125"/>
                    </a:lnTo>
                    <a:lnTo>
                      <a:pt x="131" y="134"/>
                    </a:lnTo>
                    <a:lnTo>
                      <a:pt x="115" y="142"/>
                    </a:lnTo>
                    <a:lnTo>
                      <a:pt x="105" y="149"/>
                    </a:lnTo>
                    <a:lnTo>
                      <a:pt x="100" y="156"/>
                    </a:lnTo>
                    <a:lnTo>
                      <a:pt x="105" y="163"/>
                    </a:lnTo>
                    <a:lnTo>
                      <a:pt x="115" y="170"/>
                    </a:lnTo>
                    <a:lnTo>
                      <a:pt x="131" y="178"/>
                    </a:lnTo>
                    <a:lnTo>
                      <a:pt x="150" y="187"/>
                    </a:lnTo>
                    <a:lnTo>
                      <a:pt x="174" y="194"/>
                    </a:lnTo>
                    <a:lnTo>
                      <a:pt x="203" y="202"/>
                    </a:lnTo>
                    <a:lnTo>
                      <a:pt x="236" y="208"/>
                    </a:lnTo>
                    <a:lnTo>
                      <a:pt x="273" y="211"/>
                    </a:lnTo>
                    <a:lnTo>
                      <a:pt x="315" y="212"/>
                    </a:lnTo>
                    <a:lnTo>
                      <a:pt x="357" y="211"/>
                    </a:lnTo>
                    <a:lnTo>
                      <a:pt x="396" y="207"/>
                    </a:lnTo>
                    <a:lnTo>
                      <a:pt x="430" y="202"/>
                    </a:lnTo>
                    <a:lnTo>
                      <a:pt x="457" y="194"/>
                    </a:lnTo>
                    <a:lnTo>
                      <a:pt x="482" y="186"/>
                    </a:lnTo>
                    <a:lnTo>
                      <a:pt x="502" y="177"/>
                    </a:lnTo>
                    <a:lnTo>
                      <a:pt x="516" y="169"/>
                    </a:lnTo>
                    <a:lnTo>
                      <a:pt x="525" y="161"/>
                    </a:lnTo>
                    <a:lnTo>
                      <a:pt x="531" y="155"/>
                    </a:lnTo>
                    <a:lnTo>
                      <a:pt x="534" y="140"/>
                    </a:lnTo>
                    <a:lnTo>
                      <a:pt x="541" y="126"/>
                    </a:lnTo>
                    <a:lnTo>
                      <a:pt x="551" y="116"/>
                    </a:lnTo>
                    <a:lnTo>
                      <a:pt x="565" y="109"/>
                    </a:lnTo>
                    <a:lnTo>
                      <a:pt x="580" y="106"/>
                    </a:lnTo>
                    <a:lnTo>
                      <a:pt x="595" y="109"/>
                    </a:lnTo>
                    <a:lnTo>
                      <a:pt x="610" y="116"/>
                    </a:lnTo>
                    <a:lnTo>
                      <a:pt x="620" y="126"/>
                    </a:lnTo>
                    <a:lnTo>
                      <a:pt x="627" y="140"/>
                    </a:lnTo>
                    <a:lnTo>
                      <a:pt x="630" y="156"/>
                    </a:lnTo>
                    <a:lnTo>
                      <a:pt x="630" y="167"/>
                    </a:lnTo>
                    <a:lnTo>
                      <a:pt x="627" y="179"/>
                    </a:lnTo>
                    <a:lnTo>
                      <a:pt x="622" y="192"/>
                    </a:lnTo>
                    <a:lnTo>
                      <a:pt x="616" y="206"/>
                    </a:lnTo>
                    <a:lnTo>
                      <a:pt x="606" y="220"/>
                    </a:lnTo>
                    <a:lnTo>
                      <a:pt x="591" y="236"/>
                    </a:lnTo>
                    <a:lnTo>
                      <a:pt x="573" y="250"/>
                    </a:lnTo>
                    <a:lnTo>
                      <a:pt x="550" y="264"/>
                    </a:lnTo>
                    <a:lnTo>
                      <a:pt x="521" y="277"/>
                    </a:lnTo>
                    <a:lnTo>
                      <a:pt x="485" y="289"/>
                    </a:lnTo>
                    <a:lnTo>
                      <a:pt x="446" y="299"/>
                    </a:lnTo>
                    <a:lnTo>
                      <a:pt x="405" y="306"/>
                    </a:lnTo>
                    <a:lnTo>
                      <a:pt x="360" y="311"/>
                    </a:lnTo>
                    <a:lnTo>
                      <a:pt x="315" y="312"/>
                    </a:lnTo>
                    <a:lnTo>
                      <a:pt x="269" y="311"/>
                    </a:lnTo>
                    <a:lnTo>
                      <a:pt x="224" y="306"/>
                    </a:lnTo>
                    <a:lnTo>
                      <a:pt x="183" y="299"/>
                    </a:lnTo>
                    <a:lnTo>
                      <a:pt x="144" y="289"/>
                    </a:lnTo>
                    <a:lnTo>
                      <a:pt x="109" y="277"/>
                    </a:lnTo>
                    <a:lnTo>
                      <a:pt x="80" y="264"/>
                    </a:lnTo>
                    <a:lnTo>
                      <a:pt x="56" y="250"/>
                    </a:lnTo>
                    <a:lnTo>
                      <a:pt x="38" y="236"/>
                    </a:lnTo>
                    <a:lnTo>
                      <a:pt x="24" y="220"/>
                    </a:lnTo>
                    <a:lnTo>
                      <a:pt x="14" y="206"/>
                    </a:lnTo>
                    <a:lnTo>
                      <a:pt x="7" y="192"/>
                    </a:lnTo>
                    <a:lnTo>
                      <a:pt x="3" y="179"/>
                    </a:lnTo>
                    <a:lnTo>
                      <a:pt x="0" y="167"/>
                    </a:lnTo>
                    <a:lnTo>
                      <a:pt x="0" y="156"/>
                    </a:lnTo>
                    <a:lnTo>
                      <a:pt x="0" y="146"/>
                    </a:lnTo>
                    <a:lnTo>
                      <a:pt x="3" y="134"/>
                    </a:lnTo>
                    <a:lnTo>
                      <a:pt x="7" y="120"/>
                    </a:lnTo>
                    <a:lnTo>
                      <a:pt x="14" y="106"/>
                    </a:lnTo>
                    <a:lnTo>
                      <a:pt x="24" y="91"/>
                    </a:lnTo>
                    <a:lnTo>
                      <a:pt x="38" y="77"/>
                    </a:lnTo>
                    <a:lnTo>
                      <a:pt x="56" y="63"/>
                    </a:lnTo>
                    <a:lnTo>
                      <a:pt x="80" y="48"/>
                    </a:lnTo>
                    <a:lnTo>
                      <a:pt x="109" y="35"/>
                    </a:lnTo>
                    <a:lnTo>
                      <a:pt x="144" y="22"/>
                    </a:lnTo>
                    <a:lnTo>
                      <a:pt x="183" y="13"/>
                    </a:lnTo>
                    <a:lnTo>
                      <a:pt x="224" y="6"/>
                    </a:lnTo>
                    <a:lnTo>
                      <a:pt x="269" y="2"/>
                    </a:lnTo>
                    <a:lnTo>
                      <a:pt x="3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10" name="Freeform 102">
                <a:extLst>
                  <a:ext uri="{FF2B5EF4-FFF2-40B4-BE49-F238E27FC236}">
                    <a16:creationId xmlns:a16="http://schemas.microsoft.com/office/drawing/2014/main" id="{7E1E8BDD-A2BC-485B-B4A3-4BBBD82ACACC}"/>
                  </a:ext>
                </a:extLst>
              </p:cNvPr>
              <p:cNvSpPr>
                <a:spLocks/>
              </p:cNvSpPr>
              <p:nvPr/>
            </p:nvSpPr>
            <p:spPr bwMode="auto">
              <a:xfrm>
                <a:off x="6823076" y="6108700"/>
                <a:ext cx="92075" cy="44450"/>
              </a:xfrm>
              <a:custGeom>
                <a:avLst/>
                <a:gdLst>
                  <a:gd name="T0" fmla="*/ 331 w 631"/>
                  <a:gd name="T1" fmla="*/ 3 h 312"/>
                  <a:gd name="T2" fmla="*/ 356 w 631"/>
                  <a:gd name="T3" fmla="*/ 21 h 312"/>
                  <a:gd name="T4" fmla="*/ 365 w 631"/>
                  <a:gd name="T5" fmla="*/ 51 h 312"/>
                  <a:gd name="T6" fmla="*/ 356 w 631"/>
                  <a:gd name="T7" fmla="*/ 80 h 312"/>
                  <a:gd name="T8" fmla="*/ 331 w 631"/>
                  <a:gd name="T9" fmla="*/ 97 h 312"/>
                  <a:gd name="T10" fmla="*/ 275 w 631"/>
                  <a:gd name="T11" fmla="*/ 101 h 312"/>
                  <a:gd name="T12" fmla="*/ 203 w 631"/>
                  <a:gd name="T13" fmla="*/ 111 h 312"/>
                  <a:gd name="T14" fmla="*/ 151 w 631"/>
                  <a:gd name="T15" fmla="*/ 126 h 312"/>
                  <a:gd name="T16" fmla="*/ 117 w 631"/>
                  <a:gd name="T17" fmla="*/ 143 h 312"/>
                  <a:gd name="T18" fmla="*/ 100 w 631"/>
                  <a:gd name="T19" fmla="*/ 157 h 312"/>
                  <a:gd name="T20" fmla="*/ 117 w 631"/>
                  <a:gd name="T21" fmla="*/ 170 h 312"/>
                  <a:gd name="T22" fmla="*/ 151 w 631"/>
                  <a:gd name="T23" fmla="*/ 187 h 312"/>
                  <a:gd name="T24" fmla="*/ 203 w 631"/>
                  <a:gd name="T25" fmla="*/ 202 h 312"/>
                  <a:gd name="T26" fmla="*/ 275 w 631"/>
                  <a:gd name="T27" fmla="*/ 212 h 312"/>
                  <a:gd name="T28" fmla="*/ 359 w 631"/>
                  <a:gd name="T29" fmla="*/ 212 h 312"/>
                  <a:gd name="T30" fmla="*/ 430 w 631"/>
                  <a:gd name="T31" fmla="*/ 202 h 312"/>
                  <a:gd name="T32" fmla="*/ 483 w 631"/>
                  <a:gd name="T33" fmla="*/ 187 h 312"/>
                  <a:gd name="T34" fmla="*/ 517 w 631"/>
                  <a:gd name="T35" fmla="*/ 169 h 312"/>
                  <a:gd name="T36" fmla="*/ 531 w 631"/>
                  <a:gd name="T37" fmla="*/ 156 h 312"/>
                  <a:gd name="T38" fmla="*/ 542 w 631"/>
                  <a:gd name="T39" fmla="*/ 127 h 312"/>
                  <a:gd name="T40" fmla="*/ 566 w 631"/>
                  <a:gd name="T41" fmla="*/ 110 h 312"/>
                  <a:gd name="T42" fmla="*/ 597 w 631"/>
                  <a:gd name="T43" fmla="*/ 110 h 312"/>
                  <a:gd name="T44" fmla="*/ 622 w 631"/>
                  <a:gd name="T45" fmla="*/ 127 h 312"/>
                  <a:gd name="T46" fmla="*/ 631 w 631"/>
                  <a:gd name="T47" fmla="*/ 157 h 312"/>
                  <a:gd name="T48" fmla="*/ 628 w 631"/>
                  <a:gd name="T49" fmla="*/ 180 h 312"/>
                  <a:gd name="T50" fmla="*/ 617 w 631"/>
                  <a:gd name="T51" fmla="*/ 206 h 312"/>
                  <a:gd name="T52" fmla="*/ 593 w 631"/>
                  <a:gd name="T53" fmla="*/ 236 h 312"/>
                  <a:gd name="T54" fmla="*/ 551 w 631"/>
                  <a:gd name="T55" fmla="*/ 265 h 312"/>
                  <a:gd name="T56" fmla="*/ 487 w 631"/>
                  <a:gd name="T57" fmla="*/ 290 h 312"/>
                  <a:gd name="T58" fmla="*/ 405 w 631"/>
                  <a:gd name="T59" fmla="*/ 306 h 312"/>
                  <a:gd name="T60" fmla="*/ 316 w 631"/>
                  <a:gd name="T61" fmla="*/ 312 h 312"/>
                  <a:gd name="T62" fmla="*/ 226 w 631"/>
                  <a:gd name="T63" fmla="*/ 306 h 312"/>
                  <a:gd name="T64" fmla="*/ 146 w 631"/>
                  <a:gd name="T65" fmla="*/ 290 h 312"/>
                  <a:gd name="T66" fmla="*/ 81 w 631"/>
                  <a:gd name="T67" fmla="*/ 265 h 312"/>
                  <a:gd name="T68" fmla="*/ 40 w 631"/>
                  <a:gd name="T69" fmla="*/ 236 h 312"/>
                  <a:gd name="T70" fmla="*/ 15 w 631"/>
                  <a:gd name="T71" fmla="*/ 206 h 312"/>
                  <a:gd name="T72" fmla="*/ 3 w 631"/>
                  <a:gd name="T73" fmla="*/ 180 h 312"/>
                  <a:gd name="T74" fmla="*/ 0 w 631"/>
                  <a:gd name="T75" fmla="*/ 157 h 312"/>
                  <a:gd name="T76" fmla="*/ 3 w 631"/>
                  <a:gd name="T77" fmla="*/ 134 h 312"/>
                  <a:gd name="T78" fmla="*/ 15 w 631"/>
                  <a:gd name="T79" fmla="*/ 106 h 312"/>
                  <a:gd name="T80" fmla="*/ 40 w 631"/>
                  <a:gd name="T81" fmla="*/ 78 h 312"/>
                  <a:gd name="T82" fmla="*/ 81 w 631"/>
                  <a:gd name="T83" fmla="*/ 49 h 312"/>
                  <a:gd name="T84" fmla="*/ 146 w 631"/>
                  <a:gd name="T85" fmla="*/ 23 h 312"/>
                  <a:gd name="T86" fmla="*/ 226 w 631"/>
                  <a:gd name="T87" fmla="*/ 7 h 312"/>
                  <a:gd name="T88" fmla="*/ 316 w 631"/>
                  <a:gd name="T8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1" h="312">
                    <a:moveTo>
                      <a:pt x="316" y="0"/>
                    </a:moveTo>
                    <a:lnTo>
                      <a:pt x="331" y="3"/>
                    </a:lnTo>
                    <a:lnTo>
                      <a:pt x="346" y="11"/>
                    </a:lnTo>
                    <a:lnTo>
                      <a:pt x="356" y="21"/>
                    </a:lnTo>
                    <a:lnTo>
                      <a:pt x="363" y="34"/>
                    </a:lnTo>
                    <a:lnTo>
                      <a:pt x="365" y="51"/>
                    </a:lnTo>
                    <a:lnTo>
                      <a:pt x="363" y="66"/>
                    </a:lnTo>
                    <a:lnTo>
                      <a:pt x="356" y="80"/>
                    </a:lnTo>
                    <a:lnTo>
                      <a:pt x="346" y="91"/>
                    </a:lnTo>
                    <a:lnTo>
                      <a:pt x="331" y="97"/>
                    </a:lnTo>
                    <a:lnTo>
                      <a:pt x="316" y="100"/>
                    </a:lnTo>
                    <a:lnTo>
                      <a:pt x="275" y="101"/>
                    </a:lnTo>
                    <a:lnTo>
                      <a:pt x="236" y="105"/>
                    </a:lnTo>
                    <a:lnTo>
                      <a:pt x="203" y="111"/>
                    </a:lnTo>
                    <a:lnTo>
                      <a:pt x="175" y="118"/>
                    </a:lnTo>
                    <a:lnTo>
                      <a:pt x="151" y="126"/>
                    </a:lnTo>
                    <a:lnTo>
                      <a:pt x="131" y="134"/>
                    </a:lnTo>
                    <a:lnTo>
                      <a:pt x="117" y="143"/>
                    </a:lnTo>
                    <a:lnTo>
                      <a:pt x="107" y="150"/>
                    </a:lnTo>
                    <a:lnTo>
                      <a:pt x="100" y="157"/>
                    </a:lnTo>
                    <a:lnTo>
                      <a:pt x="107" y="163"/>
                    </a:lnTo>
                    <a:lnTo>
                      <a:pt x="117" y="170"/>
                    </a:lnTo>
                    <a:lnTo>
                      <a:pt x="131" y="179"/>
                    </a:lnTo>
                    <a:lnTo>
                      <a:pt x="151" y="187"/>
                    </a:lnTo>
                    <a:lnTo>
                      <a:pt x="175" y="195"/>
                    </a:lnTo>
                    <a:lnTo>
                      <a:pt x="203" y="202"/>
                    </a:lnTo>
                    <a:lnTo>
                      <a:pt x="236" y="207"/>
                    </a:lnTo>
                    <a:lnTo>
                      <a:pt x="275" y="212"/>
                    </a:lnTo>
                    <a:lnTo>
                      <a:pt x="316" y="213"/>
                    </a:lnTo>
                    <a:lnTo>
                      <a:pt x="359" y="212"/>
                    </a:lnTo>
                    <a:lnTo>
                      <a:pt x="397" y="207"/>
                    </a:lnTo>
                    <a:lnTo>
                      <a:pt x="430" y="202"/>
                    </a:lnTo>
                    <a:lnTo>
                      <a:pt x="459" y="195"/>
                    </a:lnTo>
                    <a:lnTo>
                      <a:pt x="483" y="187"/>
                    </a:lnTo>
                    <a:lnTo>
                      <a:pt x="502" y="178"/>
                    </a:lnTo>
                    <a:lnTo>
                      <a:pt x="517" y="169"/>
                    </a:lnTo>
                    <a:lnTo>
                      <a:pt x="527" y="162"/>
                    </a:lnTo>
                    <a:lnTo>
                      <a:pt x="531" y="156"/>
                    </a:lnTo>
                    <a:lnTo>
                      <a:pt x="534" y="140"/>
                    </a:lnTo>
                    <a:lnTo>
                      <a:pt x="542" y="127"/>
                    </a:lnTo>
                    <a:lnTo>
                      <a:pt x="553" y="116"/>
                    </a:lnTo>
                    <a:lnTo>
                      <a:pt x="566" y="110"/>
                    </a:lnTo>
                    <a:lnTo>
                      <a:pt x="582" y="106"/>
                    </a:lnTo>
                    <a:lnTo>
                      <a:pt x="597" y="110"/>
                    </a:lnTo>
                    <a:lnTo>
                      <a:pt x="611" y="117"/>
                    </a:lnTo>
                    <a:lnTo>
                      <a:pt x="622" y="127"/>
                    </a:lnTo>
                    <a:lnTo>
                      <a:pt x="629" y="140"/>
                    </a:lnTo>
                    <a:lnTo>
                      <a:pt x="631" y="157"/>
                    </a:lnTo>
                    <a:lnTo>
                      <a:pt x="630" y="167"/>
                    </a:lnTo>
                    <a:lnTo>
                      <a:pt x="628" y="180"/>
                    </a:lnTo>
                    <a:lnTo>
                      <a:pt x="624" y="192"/>
                    </a:lnTo>
                    <a:lnTo>
                      <a:pt x="617" y="206"/>
                    </a:lnTo>
                    <a:lnTo>
                      <a:pt x="606" y="221"/>
                    </a:lnTo>
                    <a:lnTo>
                      <a:pt x="593" y="236"/>
                    </a:lnTo>
                    <a:lnTo>
                      <a:pt x="575" y="251"/>
                    </a:lnTo>
                    <a:lnTo>
                      <a:pt x="551" y="265"/>
                    </a:lnTo>
                    <a:lnTo>
                      <a:pt x="522" y="277"/>
                    </a:lnTo>
                    <a:lnTo>
                      <a:pt x="487" y="290"/>
                    </a:lnTo>
                    <a:lnTo>
                      <a:pt x="448" y="300"/>
                    </a:lnTo>
                    <a:lnTo>
                      <a:pt x="405" y="306"/>
                    </a:lnTo>
                    <a:lnTo>
                      <a:pt x="362" y="311"/>
                    </a:lnTo>
                    <a:lnTo>
                      <a:pt x="316" y="312"/>
                    </a:lnTo>
                    <a:lnTo>
                      <a:pt x="270" y="311"/>
                    </a:lnTo>
                    <a:lnTo>
                      <a:pt x="226" y="306"/>
                    </a:lnTo>
                    <a:lnTo>
                      <a:pt x="184" y="300"/>
                    </a:lnTo>
                    <a:lnTo>
                      <a:pt x="146" y="290"/>
                    </a:lnTo>
                    <a:lnTo>
                      <a:pt x="110" y="277"/>
                    </a:lnTo>
                    <a:lnTo>
                      <a:pt x="81" y="265"/>
                    </a:lnTo>
                    <a:lnTo>
                      <a:pt x="58" y="251"/>
                    </a:lnTo>
                    <a:lnTo>
                      <a:pt x="40" y="236"/>
                    </a:lnTo>
                    <a:lnTo>
                      <a:pt x="25" y="221"/>
                    </a:lnTo>
                    <a:lnTo>
                      <a:pt x="15" y="206"/>
                    </a:lnTo>
                    <a:lnTo>
                      <a:pt x="8" y="192"/>
                    </a:lnTo>
                    <a:lnTo>
                      <a:pt x="3" y="180"/>
                    </a:lnTo>
                    <a:lnTo>
                      <a:pt x="1" y="167"/>
                    </a:lnTo>
                    <a:lnTo>
                      <a:pt x="0" y="157"/>
                    </a:lnTo>
                    <a:lnTo>
                      <a:pt x="1" y="146"/>
                    </a:lnTo>
                    <a:lnTo>
                      <a:pt x="3" y="134"/>
                    </a:lnTo>
                    <a:lnTo>
                      <a:pt x="8" y="121"/>
                    </a:lnTo>
                    <a:lnTo>
                      <a:pt x="15" y="106"/>
                    </a:lnTo>
                    <a:lnTo>
                      <a:pt x="25" y="92"/>
                    </a:lnTo>
                    <a:lnTo>
                      <a:pt x="40" y="78"/>
                    </a:lnTo>
                    <a:lnTo>
                      <a:pt x="58" y="62"/>
                    </a:lnTo>
                    <a:lnTo>
                      <a:pt x="81" y="49"/>
                    </a:lnTo>
                    <a:lnTo>
                      <a:pt x="110" y="35"/>
                    </a:lnTo>
                    <a:lnTo>
                      <a:pt x="146" y="23"/>
                    </a:lnTo>
                    <a:lnTo>
                      <a:pt x="184" y="14"/>
                    </a:lnTo>
                    <a:lnTo>
                      <a:pt x="226" y="7"/>
                    </a:lnTo>
                    <a:lnTo>
                      <a:pt x="270" y="2"/>
                    </a:lnTo>
                    <a:lnTo>
                      <a:pt x="3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grpSp>
    </p:spTree>
    <p:extLst>
      <p:ext uri="{BB962C8B-B14F-4D97-AF65-F5344CB8AC3E}">
        <p14:creationId xmlns:p14="http://schemas.microsoft.com/office/powerpoint/2010/main" val="1832148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2A06C-7EE3-44A4-ADE9-CD2776A1C10E}"/>
              </a:ext>
            </a:extLst>
          </p:cNvPr>
          <p:cNvSpPr>
            <a:spLocks noGrp="1"/>
          </p:cNvSpPr>
          <p:nvPr>
            <p:ph type="title"/>
          </p:nvPr>
        </p:nvSpPr>
        <p:spPr/>
        <p:txBody>
          <a:bodyPr/>
          <a:lstStyle/>
          <a:p>
            <a:r>
              <a:rPr lang="pl-PL" dirty="0" err="1"/>
              <a:t>Pricing</a:t>
            </a:r>
            <a:r>
              <a:rPr lang="pl-PL" dirty="0"/>
              <a:t> </a:t>
            </a:r>
            <a:r>
              <a:rPr lang="pl-PL" dirty="0" err="1"/>
              <a:t>calculator</a:t>
            </a:r>
            <a:endParaRPr lang="pl-PL" dirty="0"/>
          </a:p>
        </p:txBody>
      </p:sp>
      <p:sp>
        <p:nvSpPr>
          <p:cNvPr id="3" name="Content Placeholder 2">
            <a:extLst>
              <a:ext uri="{FF2B5EF4-FFF2-40B4-BE49-F238E27FC236}">
                <a16:creationId xmlns:a16="http://schemas.microsoft.com/office/drawing/2014/main" id="{0ECE6B86-0E0D-4B36-8793-D5665B4BCCF7}"/>
              </a:ext>
            </a:extLst>
          </p:cNvPr>
          <p:cNvSpPr>
            <a:spLocks noGrp="1"/>
          </p:cNvSpPr>
          <p:nvPr>
            <p:ph idx="1"/>
          </p:nvPr>
        </p:nvSpPr>
        <p:spPr>
          <a:xfrm>
            <a:off x="1066800" y="2103120"/>
            <a:ext cx="5029200" cy="3849624"/>
          </a:xfrm>
        </p:spPr>
        <p:txBody>
          <a:bodyPr/>
          <a:lstStyle/>
          <a:p>
            <a:r>
              <a:rPr lang="pl-PL" b="0" i="0" dirty="0">
                <a:solidFill>
                  <a:srgbClr val="171717"/>
                </a:solidFill>
                <a:effectLst/>
                <a:latin typeface="Segoe UI" panose="020B0502040204020203" pitchFamily="34" charset="0"/>
                <a:hlinkClick r:id="rId2"/>
              </a:rPr>
              <a:t>Kalkulator cen</a:t>
            </a:r>
            <a:r>
              <a:rPr lang="pl-PL" b="0" i="0" dirty="0">
                <a:solidFill>
                  <a:srgbClr val="171717"/>
                </a:solidFill>
                <a:effectLst/>
                <a:latin typeface="Segoe UI" panose="020B0502040204020203" pitchFamily="34" charset="0"/>
              </a:rPr>
              <a:t> wyświetla produkty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podzielone na kategorie. Te kategorie można dodawać do oszacowania i skonfigurować zgodnie z określonymi wymaganiami. W rezultacie otrzymujesz skonsolidowaną szacunkową cenę ze szczegółowym podziałem kosztów skojarzonych z poszczególnymi zasobami, które zostały dodane do rozwiązania.</a:t>
            </a:r>
            <a:endParaRPr lang="pl-PL" dirty="0"/>
          </a:p>
        </p:txBody>
      </p:sp>
      <p:pic>
        <p:nvPicPr>
          <p:cNvPr id="18434" name="Picture 2" descr="Zrzut ekranu przedstawiający kalkulator cen z przykładowym oszacowaniem dla maszyn wirtualnych.">
            <a:extLst>
              <a:ext uri="{FF2B5EF4-FFF2-40B4-BE49-F238E27FC236}">
                <a16:creationId xmlns:a16="http://schemas.microsoft.com/office/drawing/2014/main" id="{7E6AC52D-5B11-40D4-B488-8BDCC52EC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267" y="2187913"/>
            <a:ext cx="5029201" cy="2482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367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0B62E-94CC-4B4A-ADC5-2223AA4DBCB4}"/>
              </a:ext>
            </a:extLst>
          </p:cNvPr>
          <p:cNvSpPr>
            <a:spLocks noGrp="1"/>
          </p:cNvSpPr>
          <p:nvPr>
            <p:ph type="title"/>
          </p:nvPr>
        </p:nvSpPr>
        <p:spPr/>
        <p:txBody>
          <a:bodyPr/>
          <a:lstStyle/>
          <a:p>
            <a:r>
              <a:rPr lang="pl-PL" dirty="0"/>
              <a:t>Total </a:t>
            </a:r>
            <a:r>
              <a:rPr lang="pl-PL" dirty="0" err="1"/>
              <a:t>Cost</a:t>
            </a:r>
            <a:r>
              <a:rPr lang="pl-PL" dirty="0"/>
              <a:t> of </a:t>
            </a:r>
            <a:r>
              <a:rPr lang="pl-PL" dirty="0" err="1"/>
              <a:t>Ownership</a:t>
            </a:r>
            <a:r>
              <a:rPr lang="pl-PL" dirty="0"/>
              <a:t> (TCO)</a:t>
            </a:r>
          </a:p>
        </p:txBody>
      </p:sp>
      <p:sp>
        <p:nvSpPr>
          <p:cNvPr id="3" name="Content Placeholder 2">
            <a:extLst>
              <a:ext uri="{FF2B5EF4-FFF2-40B4-BE49-F238E27FC236}">
                <a16:creationId xmlns:a16="http://schemas.microsoft.com/office/drawing/2014/main" id="{345F23C7-0302-4B12-AE96-15DCFF968F48}"/>
              </a:ext>
            </a:extLst>
          </p:cNvPr>
          <p:cNvSpPr>
            <a:spLocks noGrp="1"/>
          </p:cNvSpPr>
          <p:nvPr>
            <p:ph idx="1"/>
          </p:nvPr>
        </p:nvSpPr>
        <p:spPr>
          <a:xfrm>
            <a:off x="1066800" y="2103120"/>
            <a:ext cx="5029200" cy="3849624"/>
          </a:xfrm>
        </p:spPr>
        <p:txBody>
          <a:bodyPr/>
          <a:lstStyle/>
          <a:p>
            <a:r>
              <a:rPr lang="pl-PL" b="0" i="0" u="none" strike="noStrike" dirty="0">
                <a:effectLst/>
                <a:latin typeface="Segoe UI" panose="020B0502040204020203" pitchFamily="34" charset="0"/>
                <a:hlinkClick r:id="rId2"/>
              </a:rPr>
              <a:t>Kalkulator TCO</a:t>
            </a:r>
            <a:r>
              <a:rPr lang="pl-PL" b="0" i="0" dirty="0">
                <a:solidFill>
                  <a:srgbClr val="171717"/>
                </a:solidFill>
                <a:effectLst/>
                <a:latin typeface="Segoe UI" panose="020B0502040204020203" pitchFamily="34" charset="0"/>
              </a:rPr>
              <a:t> pomaga oszacować, jakie będą oszczędności kosztów dzięki korzystaniu z rozwiązania na platformie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w porównaniu z kosztami w lokalnym centrum danych.</a:t>
            </a:r>
            <a:endParaRPr lang="pl-PL" dirty="0"/>
          </a:p>
        </p:txBody>
      </p:sp>
      <p:pic>
        <p:nvPicPr>
          <p:cNvPr id="17410" name="Picture 2" descr="Wyświetlane obok siebie dwa wykresy słupkowe przedstawiające koszty sprzętu, oprogramowania, pracy i inne koszty w centrum danych oraz koszty platformy Azure.">
            <a:extLst>
              <a:ext uri="{FF2B5EF4-FFF2-40B4-BE49-F238E27FC236}">
                <a16:creationId xmlns:a16="http://schemas.microsoft.com/office/drawing/2014/main" id="{E627B7D2-EC56-4F6F-B548-482CBE551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810" y="1858558"/>
            <a:ext cx="4547771" cy="199616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Dwa wykresy kołowe z porównaniem całkowitego kosztu posiadania w centrum danych i na platformie Azure. W przypadku centrum danych całkowity koszt posiadania to 777 258 USD. Koszt takiego samego obciążenia na platformie Azure został oszacowany na kwotę 107 569 USD.">
            <a:extLst>
              <a:ext uri="{FF2B5EF4-FFF2-40B4-BE49-F238E27FC236}">
                <a16:creationId xmlns:a16="http://schemas.microsoft.com/office/drawing/2014/main" id="{FBD2DCF9-583E-4998-9ABC-70A71BFA1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809" y="4062246"/>
            <a:ext cx="4547771" cy="225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79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CE96-A667-4078-80EC-DCAD34000584}"/>
              </a:ext>
            </a:extLst>
          </p:cNvPr>
          <p:cNvSpPr>
            <a:spLocks noGrp="1"/>
          </p:cNvSpPr>
          <p:nvPr>
            <p:ph type="title"/>
          </p:nvPr>
        </p:nvSpPr>
        <p:spPr/>
        <p:txBody>
          <a:bodyPr/>
          <a:lstStyle/>
          <a:p>
            <a:r>
              <a:rPr lang="pl-PL" dirty="0" err="1"/>
              <a:t>Azure</a:t>
            </a:r>
            <a:r>
              <a:rPr lang="pl-PL" dirty="0"/>
              <a:t> </a:t>
            </a:r>
            <a:r>
              <a:rPr lang="pl-PL" dirty="0" err="1"/>
              <a:t>Cost</a:t>
            </a:r>
            <a:r>
              <a:rPr lang="pl-PL" dirty="0"/>
              <a:t> Management</a:t>
            </a:r>
          </a:p>
        </p:txBody>
      </p:sp>
      <p:sp>
        <p:nvSpPr>
          <p:cNvPr id="3" name="Content Placeholder 2">
            <a:extLst>
              <a:ext uri="{FF2B5EF4-FFF2-40B4-BE49-F238E27FC236}">
                <a16:creationId xmlns:a16="http://schemas.microsoft.com/office/drawing/2014/main" id="{F5CE62CD-12BA-4601-BDAA-48841C9F2C4E}"/>
              </a:ext>
            </a:extLst>
          </p:cNvPr>
          <p:cNvSpPr>
            <a:spLocks noGrp="1"/>
          </p:cNvSpPr>
          <p:nvPr>
            <p:ph idx="1"/>
          </p:nvPr>
        </p:nvSpPr>
        <p:spPr>
          <a:xfrm>
            <a:off x="1066800" y="2103120"/>
            <a:ext cx="5029200" cy="3849624"/>
          </a:xfrm>
        </p:spPr>
        <p:txBody>
          <a:bodyPr>
            <a:normAutofit fontScale="62500" lnSpcReduction="20000"/>
          </a:bodyPr>
          <a:lstStyle/>
          <a:p>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Cost</a:t>
            </a:r>
            <a:r>
              <a:rPr lang="pl-PL" b="0" i="0" dirty="0">
                <a:solidFill>
                  <a:srgbClr val="171717"/>
                </a:solidFill>
                <a:effectLst/>
                <a:latin typeface="Segoe UI" panose="020B0502040204020203" pitchFamily="34" charset="0"/>
              </a:rPr>
              <a:t> Management i rozliczenia to bezpłatna usługa, która ułatwia zrozumienie kwot znajdujących się na rachunku za korzystanie z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zarządzanie kontem i subskrypcjami, monitorowanie i kontrolowanie wydatków na platformę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oraz optymalizowanie użycia zasobów.</a:t>
            </a:r>
          </a:p>
          <a:p>
            <a:pPr algn="l"/>
            <a:r>
              <a:rPr lang="pl-PL" b="0" i="0" dirty="0">
                <a:solidFill>
                  <a:srgbClr val="171717"/>
                </a:solidFill>
                <a:effectLst/>
                <a:latin typeface="Segoe UI" panose="020B0502040204020203" pitchFamily="34" charset="0"/>
              </a:rPr>
              <a:t>Usługa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Cost</a:t>
            </a:r>
            <a:r>
              <a:rPr lang="pl-PL" b="0" i="0" dirty="0">
                <a:solidFill>
                  <a:srgbClr val="171717"/>
                </a:solidFill>
                <a:effectLst/>
                <a:latin typeface="Segoe UI" panose="020B0502040204020203" pitchFamily="34" charset="0"/>
              </a:rPr>
              <a:t> Management i rozliczenia oferuje następujące funkcje:</a:t>
            </a:r>
          </a:p>
          <a:p>
            <a:pPr algn="l">
              <a:buFont typeface="Arial" panose="020B0604020202020204" pitchFamily="34" charset="0"/>
              <a:buChar char="•"/>
            </a:pPr>
            <a:r>
              <a:rPr lang="pl-PL" b="1" i="0" dirty="0">
                <a:solidFill>
                  <a:srgbClr val="171717"/>
                </a:solidFill>
                <a:effectLst/>
                <a:latin typeface="Segoe UI" panose="020B0502040204020203" pitchFamily="34" charset="0"/>
              </a:rPr>
              <a:t>Raportowanie</a:t>
            </a:r>
            <a:endParaRPr lang="pl-PL" b="0" i="0" dirty="0">
              <a:solidFill>
                <a:srgbClr val="171717"/>
              </a:solidFill>
              <a:effectLst/>
              <a:latin typeface="Segoe UI" panose="020B0502040204020203" pitchFamily="34" charset="0"/>
            </a:endParaRPr>
          </a:p>
          <a:p>
            <a:pPr algn="l">
              <a:buFont typeface="Arial" panose="020B0604020202020204" pitchFamily="34" charset="0"/>
              <a:buChar char="•"/>
            </a:pPr>
            <a:r>
              <a:rPr lang="pl-PL" b="0" i="0" dirty="0">
                <a:solidFill>
                  <a:srgbClr val="171717"/>
                </a:solidFill>
                <a:effectLst/>
                <a:latin typeface="Segoe UI" panose="020B0502040204020203" pitchFamily="34" charset="0"/>
              </a:rPr>
              <a:t>Skorzystaj z danych historycznych w celu wygenerowania raportów i prognoz dotyczących przyszłego użycia i wydatków.</a:t>
            </a:r>
          </a:p>
          <a:p>
            <a:pPr algn="l">
              <a:buFont typeface="Arial" panose="020B0604020202020204" pitchFamily="34" charset="0"/>
              <a:buChar char="•"/>
            </a:pPr>
            <a:r>
              <a:rPr lang="pl-PL" b="1" i="0" dirty="0">
                <a:solidFill>
                  <a:srgbClr val="171717"/>
                </a:solidFill>
                <a:effectLst/>
                <a:latin typeface="Segoe UI" panose="020B0502040204020203" pitchFamily="34" charset="0"/>
              </a:rPr>
              <a:t>Wzbogacanie danych</a:t>
            </a:r>
            <a:endParaRPr lang="pl-PL" b="0" i="0" dirty="0">
              <a:solidFill>
                <a:srgbClr val="171717"/>
              </a:solidFill>
              <a:effectLst/>
              <a:latin typeface="Segoe UI" panose="020B0502040204020203" pitchFamily="34" charset="0"/>
            </a:endParaRPr>
          </a:p>
          <a:p>
            <a:pPr algn="l">
              <a:buFont typeface="Arial" panose="020B0604020202020204" pitchFamily="34" charset="0"/>
              <a:buChar char="•"/>
            </a:pPr>
            <a:r>
              <a:rPr lang="pl-PL" b="0" i="0" dirty="0">
                <a:solidFill>
                  <a:srgbClr val="171717"/>
                </a:solidFill>
                <a:effectLst/>
                <a:latin typeface="Segoe UI" panose="020B0502040204020203" pitchFamily="34" charset="0"/>
              </a:rPr>
              <a:t>Zwiększ poziom odpowiedzialności, kategoryzując zasoby za pomocą </a:t>
            </a:r>
            <a:r>
              <a:rPr lang="pl-PL" b="0" i="0" dirty="0" err="1">
                <a:solidFill>
                  <a:srgbClr val="171717"/>
                </a:solidFill>
                <a:effectLst/>
                <a:latin typeface="Segoe UI" panose="020B0502040204020203" pitchFamily="34" charset="0"/>
              </a:rPr>
              <a:t>tagów</a:t>
            </a:r>
            <a:r>
              <a:rPr lang="pl-PL" b="0" i="0" dirty="0">
                <a:solidFill>
                  <a:srgbClr val="171717"/>
                </a:solidFill>
                <a:effectLst/>
                <a:latin typeface="Segoe UI" panose="020B0502040204020203" pitchFamily="34" charset="0"/>
              </a:rPr>
              <a:t> odpowiadających rzeczywistym firmom i jednostkom organizacyjnym.</a:t>
            </a:r>
          </a:p>
          <a:p>
            <a:pPr algn="l">
              <a:buFont typeface="Arial" panose="020B0604020202020204" pitchFamily="34" charset="0"/>
              <a:buChar char="•"/>
            </a:pPr>
            <a:r>
              <a:rPr lang="pl-PL" b="1" i="0" dirty="0">
                <a:solidFill>
                  <a:srgbClr val="171717"/>
                </a:solidFill>
                <a:effectLst/>
                <a:latin typeface="Segoe UI" panose="020B0502040204020203" pitchFamily="34" charset="0"/>
              </a:rPr>
              <a:t>Budżety</a:t>
            </a:r>
            <a:endParaRPr lang="pl-PL" b="0" i="0" dirty="0">
              <a:solidFill>
                <a:srgbClr val="171717"/>
              </a:solidFill>
              <a:effectLst/>
              <a:latin typeface="Segoe UI" panose="020B0502040204020203" pitchFamily="34" charset="0"/>
            </a:endParaRPr>
          </a:p>
          <a:p>
            <a:pPr algn="l">
              <a:buFont typeface="Arial" panose="020B0604020202020204" pitchFamily="34" charset="0"/>
              <a:buChar char="•"/>
            </a:pPr>
            <a:r>
              <a:rPr lang="pl-PL" b="0" i="0" dirty="0">
                <a:solidFill>
                  <a:srgbClr val="171717"/>
                </a:solidFill>
                <a:effectLst/>
                <a:latin typeface="Segoe UI" panose="020B0502040204020203" pitchFamily="34" charset="0"/>
              </a:rPr>
              <a:t>Twórz budżety kosztów i użycia oraz zarządzaj nimi przez monitorowanie trendów zapotrzebowania na zasoby, stawek zużycia i wzorców kosztów.</a:t>
            </a:r>
          </a:p>
          <a:p>
            <a:pPr algn="l">
              <a:buFont typeface="Arial" panose="020B0604020202020204" pitchFamily="34" charset="0"/>
              <a:buChar char="•"/>
            </a:pPr>
            <a:r>
              <a:rPr lang="pl-PL" b="1" i="0" dirty="0">
                <a:solidFill>
                  <a:srgbClr val="171717"/>
                </a:solidFill>
                <a:effectLst/>
                <a:latin typeface="Segoe UI" panose="020B0502040204020203" pitchFamily="34" charset="0"/>
              </a:rPr>
              <a:t>Alerty</a:t>
            </a:r>
            <a:endParaRPr lang="pl-PL" b="0" i="0" dirty="0">
              <a:solidFill>
                <a:srgbClr val="171717"/>
              </a:solidFill>
              <a:effectLst/>
              <a:latin typeface="Segoe UI" panose="020B0502040204020203" pitchFamily="34" charset="0"/>
            </a:endParaRPr>
          </a:p>
          <a:p>
            <a:pPr algn="l">
              <a:buFont typeface="Arial" panose="020B0604020202020204" pitchFamily="34" charset="0"/>
              <a:buChar char="•"/>
            </a:pPr>
            <a:r>
              <a:rPr lang="pl-PL" b="0" i="0" dirty="0">
                <a:solidFill>
                  <a:srgbClr val="171717"/>
                </a:solidFill>
                <a:effectLst/>
                <a:latin typeface="Segoe UI" panose="020B0502040204020203" pitchFamily="34" charset="0"/>
              </a:rPr>
              <a:t>Otrzymuj alerty na podstawie budżetów kosztów i użycia.</a:t>
            </a:r>
          </a:p>
          <a:p>
            <a:pPr algn="l">
              <a:buFont typeface="Arial" panose="020B0604020202020204" pitchFamily="34" charset="0"/>
              <a:buChar char="•"/>
            </a:pPr>
            <a:r>
              <a:rPr lang="pl-PL" b="1" i="0" dirty="0">
                <a:solidFill>
                  <a:srgbClr val="171717"/>
                </a:solidFill>
                <a:effectLst/>
                <a:latin typeface="Segoe UI" panose="020B0502040204020203" pitchFamily="34" charset="0"/>
              </a:rPr>
              <a:t>Zalecenia</a:t>
            </a:r>
            <a:endParaRPr lang="pl-PL" b="0" i="0" dirty="0">
              <a:solidFill>
                <a:srgbClr val="171717"/>
              </a:solidFill>
              <a:effectLst/>
              <a:latin typeface="Segoe UI" panose="020B0502040204020203" pitchFamily="34" charset="0"/>
            </a:endParaRPr>
          </a:p>
          <a:p>
            <a:pPr algn="l">
              <a:buFont typeface="Arial" panose="020B0604020202020204" pitchFamily="34" charset="0"/>
              <a:buChar char="•"/>
            </a:pPr>
            <a:r>
              <a:rPr lang="pl-PL" b="0" i="0" dirty="0">
                <a:solidFill>
                  <a:srgbClr val="171717"/>
                </a:solidFill>
                <a:effectLst/>
                <a:latin typeface="Segoe UI" panose="020B0502040204020203" pitchFamily="34" charset="0"/>
              </a:rPr>
              <a:t>Otrzymuj zalecenia pozwalające eliminować bezczynne i optymalizować </a:t>
            </a:r>
            <a:r>
              <a:rPr lang="pl-PL" b="0" i="0" dirty="0" err="1">
                <a:solidFill>
                  <a:srgbClr val="171717"/>
                </a:solidFill>
                <a:effectLst/>
                <a:latin typeface="Segoe UI" panose="020B0502040204020203" pitchFamily="34" charset="0"/>
              </a:rPr>
              <a:t>zaaprowizowane</a:t>
            </a:r>
            <a:r>
              <a:rPr lang="pl-PL" b="0" i="0" dirty="0">
                <a:solidFill>
                  <a:srgbClr val="171717"/>
                </a:solidFill>
                <a:effectLst/>
                <a:latin typeface="Segoe UI" panose="020B0502040204020203" pitchFamily="34" charset="0"/>
              </a:rPr>
              <a:t> zasoby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a:t>
            </a:r>
          </a:p>
          <a:p>
            <a:endParaRPr lang="pl-PL" dirty="0"/>
          </a:p>
        </p:txBody>
      </p:sp>
      <p:pic>
        <p:nvPicPr>
          <p:cNvPr id="19458" name="Picture 2" descr="Zrzut ekranu przedstawiający usługę Azure Cost Management i rozliczenia z widocznym użyciem podzielonym według usług platformy Azure.">
            <a:extLst>
              <a:ext uri="{FF2B5EF4-FFF2-40B4-BE49-F238E27FC236}">
                <a16:creationId xmlns:a16="http://schemas.microsoft.com/office/drawing/2014/main" id="{80199DC2-30E5-4070-BEC5-01130F953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241" y="2794444"/>
            <a:ext cx="4219575"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221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AAAC-5AC4-4D01-9B02-2C6DC7457AE4}"/>
              </a:ext>
            </a:extLst>
          </p:cNvPr>
          <p:cNvSpPr>
            <a:spLocks noGrp="1"/>
          </p:cNvSpPr>
          <p:nvPr>
            <p:ph type="title"/>
          </p:nvPr>
        </p:nvSpPr>
        <p:spPr/>
        <p:txBody>
          <a:bodyPr>
            <a:normAutofit/>
          </a:bodyPr>
          <a:lstStyle/>
          <a:p>
            <a:r>
              <a:rPr lang="pl-PL" dirty="0"/>
              <a:t>Service Level </a:t>
            </a:r>
            <a:r>
              <a:rPr lang="pl-PL" dirty="0" err="1"/>
              <a:t>Agreements</a:t>
            </a:r>
            <a:endParaRPr lang="pl-PL" dirty="0"/>
          </a:p>
        </p:txBody>
      </p:sp>
      <p:sp>
        <p:nvSpPr>
          <p:cNvPr id="3" name="Text Placeholder 2">
            <a:extLst>
              <a:ext uri="{FF2B5EF4-FFF2-40B4-BE49-F238E27FC236}">
                <a16:creationId xmlns:a16="http://schemas.microsoft.com/office/drawing/2014/main" id="{DF87B988-3466-4778-93F9-300C04863E50}"/>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997839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5F43A567-9D5F-4ABA-AE51-C2743E95C977}"/>
              </a:ext>
            </a:extLst>
          </p:cNvPr>
          <p:cNvSpPr/>
          <p:nvPr/>
        </p:nvSpPr>
        <p:spPr>
          <a:xfrm>
            <a:off x="822121" y="1761688"/>
            <a:ext cx="10368793" cy="4453718"/>
          </a:xfrm>
          <a:prstGeom prst="roundRect">
            <a:avLst>
              <a:gd name="adj" fmla="val 191"/>
            </a:avLst>
          </a:prstGeom>
          <a:solidFill>
            <a:schemeClr val="bg1"/>
          </a:solidFill>
          <a:ln>
            <a:noFill/>
          </a:ln>
          <a:effectLst>
            <a:outerShdw blurRad="254000" dir="3900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12000" rIns="180000" rtlCol="0" anchor="t"/>
          <a:lstStyle/>
          <a:p>
            <a:pPr marL="266700">
              <a:spcBef>
                <a:spcPts val="600"/>
              </a:spcBef>
            </a:pPr>
            <a:endParaRPr lang="id-ID" sz="1200" dirty="0">
              <a:solidFill>
                <a:schemeClr val="tx1">
                  <a:lumMod val="75000"/>
                  <a:lumOff val="25000"/>
                </a:schemeClr>
              </a:solidFill>
            </a:endParaRPr>
          </a:p>
        </p:txBody>
      </p:sp>
      <p:sp>
        <p:nvSpPr>
          <p:cNvPr id="2" name="Title 1">
            <a:extLst>
              <a:ext uri="{FF2B5EF4-FFF2-40B4-BE49-F238E27FC236}">
                <a16:creationId xmlns:a16="http://schemas.microsoft.com/office/drawing/2014/main" id="{6C117CD5-85EF-4F00-AE68-315731AAB623}"/>
              </a:ext>
            </a:extLst>
          </p:cNvPr>
          <p:cNvSpPr>
            <a:spLocks noGrp="1"/>
          </p:cNvSpPr>
          <p:nvPr>
            <p:ph type="title"/>
          </p:nvPr>
        </p:nvSpPr>
        <p:spPr/>
        <p:txBody>
          <a:bodyPr/>
          <a:lstStyle/>
          <a:p>
            <a:r>
              <a:rPr lang="pl-PL" dirty="0"/>
              <a:t>Plan</a:t>
            </a:r>
          </a:p>
        </p:txBody>
      </p:sp>
      <p:sp>
        <p:nvSpPr>
          <p:cNvPr id="3" name="Content Placeholder 2">
            <a:extLst>
              <a:ext uri="{FF2B5EF4-FFF2-40B4-BE49-F238E27FC236}">
                <a16:creationId xmlns:a16="http://schemas.microsoft.com/office/drawing/2014/main" id="{CFBE3936-6A48-4A8F-99FD-BE7A56564216}"/>
              </a:ext>
            </a:extLst>
          </p:cNvPr>
          <p:cNvSpPr>
            <a:spLocks noGrp="1"/>
          </p:cNvSpPr>
          <p:nvPr>
            <p:ph idx="1"/>
          </p:nvPr>
        </p:nvSpPr>
        <p:spPr/>
        <p:txBody>
          <a:bodyPr>
            <a:normAutofit/>
          </a:bodyPr>
          <a:lstStyle/>
          <a:p>
            <a:r>
              <a:rPr lang="en-US" b="1" dirty="0"/>
              <a:t>Describe Azure cost management and Service Level Agreements (10- 15%)</a:t>
            </a:r>
            <a:r>
              <a:rPr lang="en-US" dirty="0"/>
              <a:t> </a:t>
            </a:r>
            <a:endParaRPr lang="pl-PL" dirty="0"/>
          </a:p>
          <a:p>
            <a:pPr lvl="1"/>
            <a:r>
              <a:rPr lang="en-US" dirty="0"/>
              <a:t>Describe Azure Service Level Agreements (SLAs) and service lifecycles </a:t>
            </a:r>
            <a:endParaRPr lang="pl-PL" dirty="0"/>
          </a:p>
          <a:p>
            <a:pPr lvl="2"/>
            <a:r>
              <a:rPr lang="en-US" dirty="0"/>
              <a:t>describe the purpose of an Azure Service Level Agreement (SLA) </a:t>
            </a:r>
            <a:endParaRPr lang="pl-PL" dirty="0"/>
          </a:p>
          <a:p>
            <a:pPr lvl="2"/>
            <a:r>
              <a:rPr lang="en-US" dirty="0"/>
              <a:t>identify actions that can impact an SLA (i.e. Availability Zones) </a:t>
            </a:r>
            <a:endParaRPr lang="pl-PL" dirty="0"/>
          </a:p>
          <a:p>
            <a:pPr lvl="2"/>
            <a:r>
              <a:rPr lang="en-US" dirty="0"/>
              <a:t>describe the service lifecycle in Azure (Public Preview and General Availability)</a:t>
            </a:r>
            <a:endParaRPr lang="pl-PL" dirty="0"/>
          </a:p>
        </p:txBody>
      </p:sp>
    </p:spTree>
    <p:extLst>
      <p:ext uri="{BB962C8B-B14F-4D97-AF65-F5344CB8AC3E}">
        <p14:creationId xmlns:p14="http://schemas.microsoft.com/office/powerpoint/2010/main" val="3914129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A118-558C-495D-839F-2AC462B4A671}"/>
              </a:ext>
            </a:extLst>
          </p:cNvPr>
          <p:cNvSpPr>
            <a:spLocks noGrp="1"/>
          </p:cNvSpPr>
          <p:nvPr>
            <p:ph type="title"/>
          </p:nvPr>
        </p:nvSpPr>
        <p:spPr/>
        <p:txBody>
          <a:bodyPr/>
          <a:lstStyle/>
          <a:p>
            <a:r>
              <a:rPr lang="en-US" dirty="0"/>
              <a:t>Azure Service Level Agreement (SLA)</a:t>
            </a:r>
            <a:endParaRPr lang="pl-PL" dirty="0"/>
          </a:p>
        </p:txBody>
      </p:sp>
      <p:sp>
        <p:nvSpPr>
          <p:cNvPr id="3" name="Content Placeholder 2">
            <a:extLst>
              <a:ext uri="{FF2B5EF4-FFF2-40B4-BE49-F238E27FC236}">
                <a16:creationId xmlns:a16="http://schemas.microsoft.com/office/drawing/2014/main" id="{72689628-D345-487B-A14B-865134832F26}"/>
              </a:ext>
            </a:extLst>
          </p:cNvPr>
          <p:cNvSpPr>
            <a:spLocks noGrp="1"/>
          </p:cNvSpPr>
          <p:nvPr>
            <p:ph idx="1"/>
          </p:nvPr>
        </p:nvSpPr>
        <p:spPr>
          <a:xfrm>
            <a:off x="1066800" y="2103120"/>
            <a:ext cx="5029200" cy="3849624"/>
          </a:xfrm>
        </p:spPr>
        <p:txBody>
          <a:bodyPr/>
          <a:lstStyle/>
          <a:p>
            <a:r>
              <a:rPr lang="pl-PL" b="0" i="1" dirty="0">
                <a:solidFill>
                  <a:srgbClr val="171717"/>
                </a:solidFill>
                <a:effectLst/>
                <a:latin typeface="Segoe UI" panose="020B0502040204020203" pitchFamily="34" charset="0"/>
                <a:hlinkClick r:id="rId2"/>
              </a:rPr>
              <a:t>Umowa dotycząca poziomu usług</a:t>
            </a:r>
            <a:r>
              <a:rPr lang="pl-PL" b="0" i="0" dirty="0">
                <a:solidFill>
                  <a:srgbClr val="171717"/>
                </a:solidFill>
                <a:effectLst/>
                <a:latin typeface="Segoe UI" panose="020B0502040204020203" pitchFamily="34" charset="0"/>
                <a:hlinkClick r:id="rId2"/>
              </a:rPr>
              <a:t> (SLA)</a:t>
            </a:r>
            <a:r>
              <a:rPr lang="pl-PL" b="0" i="0" dirty="0">
                <a:solidFill>
                  <a:srgbClr val="171717"/>
                </a:solidFill>
                <a:effectLst/>
                <a:latin typeface="Segoe UI" panose="020B0502040204020203" pitchFamily="34" charset="0"/>
              </a:rPr>
              <a:t> jest formalną umową między firmą świadczącą usługi a klientem. Na platformie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ta umowa definiuje standardy wydajności, do których firma Microsoft zobowiązuje się względem Ciebie jako klienta.</a:t>
            </a:r>
            <a:endParaRPr lang="pl-PL" dirty="0"/>
          </a:p>
        </p:txBody>
      </p:sp>
      <p:graphicFrame>
        <p:nvGraphicFramePr>
          <p:cNvPr id="4" name="Table 3">
            <a:extLst>
              <a:ext uri="{FF2B5EF4-FFF2-40B4-BE49-F238E27FC236}">
                <a16:creationId xmlns:a16="http://schemas.microsoft.com/office/drawing/2014/main" id="{CE549F63-F85F-46C5-95CC-CA5A61EB048A}"/>
              </a:ext>
            </a:extLst>
          </p:cNvPr>
          <p:cNvGraphicFramePr>
            <a:graphicFrameLocks noGrp="1"/>
          </p:cNvGraphicFramePr>
          <p:nvPr>
            <p:extLst>
              <p:ext uri="{D42A27DB-BD31-4B8C-83A1-F6EECF244321}">
                <p14:modId xmlns:p14="http://schemas.microsoft.com/office/powerpoint/2010/main" val="2925491455"/>
              </p:ext>
            </p:extLst>
          </p:nvPr>
        </p:nvGraphicFramePr>
        <p:xfrm>
          <a:off x="828600" y="3836909"/>
          <a:ext cx="5505600" cy="2013796"/>
        </p:xfrm>
        <a:graphic>
          <a:graphicData uri="http://schemas.openxmlformats.org/drawingml/2006/table">
            <a:tbl>
              <a:tblPr/>
              <a:tblGrid>
                <a:gridCol w="1376400">
                  <a:extLst>
                    <a:ext uri="{9D8B030D-6E8A-4147-A177-3AD203B41FA5}">
                      <a16:colId xmlns:a16="http://schemas.microsoft.com/office/drawing/2014/main" val="3740761628"/>
                    </a:ext>
                  </a:extLst>
                </a:gridCol>
                <a:gridCol w="1376400">
                  <a:extLst>
                    <a:ext uri="{9D8B030D-6E8A-4147-A177-3AD203B41FA5}">
                      <a16:colId xmlns:a16="http://schemas.microsoft.com/office/drawing/2014/main" val="1849467061"/>
                    </a:ext>
                  </a:extLst>
                </a:gridCol>
                <a:gridCol w="1376400">
                  <a:extLst>
                    <a:ext uri="{9D8B030D-6E8A-4147-A177-3AD203B41FA5}">
                      <a16:colId xmlns:a16="http://schemas.microsoft.com/office/drawing/2014/main" val="2528282885"/>
                    </a:ext>
                  </a:extLst>
                </a:gridCol>
                <a:gridCol w="1376400">
                  <a:extLst>
                    <a:ext uri="{9D8B030D-6E8A-4147-A177-3AD203B41FA5}">
                      <a16:colId xmlns:a16="http://schemas.microsoft.com/office/drawing/2014/main" val="3928066146"/>
                    </a:ext>
                  </a:extLst>
                </a:gridCol>
              </a:tblGrid>
              <a:tr h="671266">
                <a:tc>
                  <a:txBody>
                    <a:bodyPr/>
                    <a:lstStyle/>
                    <a:p>
                      <a:pPr algn="l" fontAlgn="t"/>
                      <a:r>
                        <a:rPr lang="pl-PL" sz="1300">
                          <a:effectLst/>
                        </a:rPr>
                        <a:t>Procent w umowie SLA</a:t>
                      </a:r>
                    </a:p>
                  </a:txBody>
                  <a:tcPr marL="67127" marR="67127" marT="33563" marB="33563">
                    <a:lnL w="12700" cap="flat" cmpd="sng" algn="ctr">
                      <a:solidFill>
                        <a:srgbClr val="D0AAAC"/>
                      </a:solidFill>
                      <a:prstDash val="solid"/>
                      <a:round/>
                      <a:headEnd type="none" w="med" len="med"/>
                      <a:tailEnd type="none" w="med" len="med"/>
                    </a:lnL>
                    <a:lnR w="12700" cap="flat" cmpd="sng" algn="ctr">
                      <a:solidFill>
                        <a:srgbClr val="30ACAC"/>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Czas przestoju w ciągu tygodnia</a:t>
                      </a:r>
                    </a:p>
                  </a:txBody>
                  <a:tcPr marL="67127" marR="67127" marT="33563" marB="33563">
                    <a:lnL w="12700" cap="flat" cmpd="sng" algn="ctr">
                      <a:solidFill>
                        <a:srgbClr val="30ACAC"/>
                      </a:solidFill>
                      <a:prstDash val="solid"/>
                      <a:round/>
                      <a:headEnd type="none" w="med" len="med"/>
                      <a:tailEnd type="none" w="med" len="med"/>
                    </a:lnL>
                    <a:lnR w="12700" cap="flat" cmpd="sng" algn="ctr">
                      <a:solidFill>
                        <a:srgbClr val="50B1AC"/>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Czas przestoju w ciągu miesiąca</a:t>
                      </a:r>
                    </a:p>
                  </a:txBody>
                  <a:tcPr marL="67127" marR="67127" marT="33563" marB="33563">
                    <a:lnL w="12700" cap="flat" cmpd="sng" algn="ctr">
                      <a:solidFill>
                        <a:srgbClr val="50B1AC"/>
                      </a:solidFill>
                      <a:prstDash val="solid"/>
                      <a:round/>
                      <a:headEnd type="none" w="med" len="med"/>
                      <a:tailEnd type="none" w="med" len="med"/>
                    </a:lnL>
                    <a:lnR w="12700" cap="flat" cmpd="sng" algn="ctr">
                      <a:solidFill>
                        <a:srgbClr val="F0ACAC"/>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Czas przestoju w ciągu roku</a:t>
                      </a:r>
                    </a:p>
                  </a:txBody>
                  <a:tcPr marL="67127" marR="67127" marT="33563" marB="33563">
                    <a:lnL w="12700" cap="flat" cmpd="sng" algn="ctr">
                      <a:solidFill>
                        <a:srgbClr val="F0ACAC"/>
                      </a:solidFill>
                      <a:prstDash val="solid"/>
                      <a:round/>
                      <a:headEnd type="none" w="med" len="med"/>
                      <a:tailEnd type="none" w="med" len="med"/>
                    </a:lnL>
                    <a:lnR w="12700" cap="flat" cmpd="sng" algn="ctr">
                      <a:solidFill>
                        <a:srgbClr val="F0ACAC"/>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483205171"/>
                  </a:ext>
                </a:extLst>
              </a:tr>
              <a:tr h="268506">
                <a:tc>
                  <a:txBody>
                    <a:bodyPr/>
                    <a:lstStyle/>
                    <a:p>
                      <a:pPr algn="l" fontAlgn="t"/>
                      <a:r>
                        <a:rPr lang="pl-PL" sz="1300">
                          <a:effectLst/>
                        </a:rPr>
                        <a:t>99</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1,68 godz.</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7,2 godz.</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3,65 dnia</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200027747"/>
                  </a:ext>
                </a:extLst>
              </a:tr>
              <a:tr h="268506">
                <a:tc>
                  <a:txBody>
                    <a:bodyPr/>
                    <a:lstStyle/>
                    <a:p>
                      <a:pPr algn="l" fontAlgn="t"/>
                      <a:r>
                        <a:rPr lang="pl-PL" sz="1300">
                          <a:effectLst/>
                        </a:rPr>
                        <a:t>99,9</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10,1 min</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dirty="0">
                          <a:effectLst/>
                        </a:rPr>
                        <a:t>43,2 min</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dirty="0">
                          <a:effectLst/>
                        </a:rPr>
                        <a:t>8,76 godz.</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747212235"/>
                  </a:ext>
                </a:extLst>
              </a:tr>
              <a:tr h="268506">
                <a:tc>
                  <a:txBody>
                    <a:bodyPr/>
                    <a:lstStyle/>
                    <a:p>
                      <a:pPr algn="l" fontAlgn="t"/>
                      <a:r>
                        <a:rPr lang="pl-PL" sz="1300">
                          <a:effectLst/>
                        </a:rPr>
                        <a:t>99,95</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5 min</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21,6 min</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4,38 godz.</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665562664"/>
                  </a:ext>
                </a:extLst>
              </a:tr>
              <a:tr h="268506">
                <a:tc>
                  <a:txBody>
                    <a:bodyPr/>
                    <a:lstStyle/>
                    <a:p>
                      <a:pPr algn="l" fontAlgn="t"/>
                      <a:r>
                        <a:rPr lang="pl-PL" sz="1300">
                          <a:effectLst/>
                        </a:rPr>
                        <a:t>99,99</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1,01 min</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4,32 min</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52,56 min</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944774207"/>
                  </a:ext>
                </a:extLst>
              </a:tr>
              <a:tr h="268506">
                <a:tc>
                  <a:txBody>
                    <a:bodyPr/>
                    <a:lstStyle/>
                    <a:p>
                      <a:pPr algn="l" fontAlgn="t"/>
                      <a:r>
                        <a:rPr lang="pl-PL" sz="1300">
                          <a:effectLst/>
                        </a:rPr>
                        <a:t>99,999</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6 s</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a:effectLst/>
                        </a:rPr>
                        <a:t>25,9 s</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300" dirty="0">
                          <a:effectLst/>
                        </a:rPr>
                        <a:t>5,26 min</a:t>
                      </a:r>
                    </a:p>
                  </a:txBody>
                  <a:tcPr marL="67127" marR="67127" marT="33563" marB="3356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621778926"/>
                  </a:ext>
                </a:extLst>
              </a:tr>
            </a:tbl>
          </a:graphicData>
        </a:graphic>
      </p:graphicFrame>
      <p:graphicFrame>
        <p:nvGraphicFramePr>
          <p:cNvPr id="5" name="Table 4">
            <a:extLst>
              <a:ext uri="{FF2B5EF4-FFF2-40B4-BE49-F238E27FC236}">
                <a16:creationId xmlns:a16="http://schemas.microsoft.com/office/drawing/2014/main" id="{5308E771-D043-4084-A7D7-52D677E2C326}"/>
              </a:ext>
            </a:extLst>
          </p:cNvPr>
          <p:cNvGraphicFramePr>
            <a:graphicFrameLocks noGrp="1"/>
          </p:cNvGraphicFramePr>
          <p:nvPr>
            <p:extLst>
              <p:ext uri="{D42A27DB-BD31-4B8C-83A1-F6EECF244321}">
                <p14:modId xmlns:p14="http://schemas.microsoft.com/office/powerpoint/2010/main" val="2308744501"/>
              </p:ext>
            </p:extLst>
          </p:nvPr>
        </p:nvGraphicFramePr>
        <p:xfrm>
          <a:off x="6556967" y="3836909"/>
          <a:ext cx="5126928" cy="1356709"/>
        </p:xfrm>
        <a:graphic>
          <a:graphicData uri="http://schemas.openxmlformats.org/drawingml/2006/table">
            <a:tbl>
              <a:tblPr/>
              <a:tblGrid>
                <a:gridCol w="2563464">
                  <a:extLst>
                    <a:ext uri="{9D8B030D-6E8A-4147-A177-3AD203B41FA5}">
                      <a16:colId xmlns:a16="http://schemas.microsoft.com/office/drawing/2014/main" val="531074606"/>
                    </a:ext>
                  </a:extLst>
                </a:gridCol>
                <a:gridCol w="2563464">
                  <a:extLst>
                    <a:ext uri="{9D8B030D-6E8A-4147-A177-3AD203B41FA5}">
                      <a16:colId xmlns:a16="http://schemas.microsoft.com/office/drawing/2014/main" val="1302801306"/>
                    </a:ext>
                  </a:extLst>
                </a:gridCol>
              </a:tblGrid>
              <a:tr h="499840">
                <a:tc>
                  <a:txBody>
                    <a:bodyPr/>
                    <a:lstStyle/>
                    <a:p>
                      <a:pPr algn="l" fontAlgn="t"/>
                      <a:r>
                        <a:rPr lang="pl-PL" sz="1400">
                          <a:effectLst/>
                        </a:rPr>
                        <a:t>Procent miesięcznego czasu pracy</a:t>
                      </a:r>
                    </a:p>
                  </a:txBody>
                  <a:tcPr marL="71406" marR="71406" marT="35703" marB="35703">
                    <a:lnL w="12700" cap="flat" cmpd="sng" algn="ctr">
                      <a:solidFill>
                        <a:srgbClr val="C09629"/>
                      </a:solidFill>
                      <a:prstDash val="solid"/>
                      <a:round/>
                      <a:headEnd type="none" w="med" len="med"/>
                      <a:tailEnd type="none" w="med" len="med"/>
                    </a:lnL>
                    <a:lnR w="12700" cap="flat" cmpd="sng" algn="ctr">
                      <a:solidFill>
                        <a:srgbClr val="E09A29"/>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400">
                          <a:effectLst/>
                        </a:rPr>
                        <a:t>Procent środków na usługi</a:t>
                      </a:r>
                    </a:p>
                  </a:txBody>
                  <a:tcPr marL="71406" marR="71406" marT="35703" marB="35703">
                    <a:lnL w="12700" cap="flat" cmpd="sng" algn="ctr">
                      <a:solidFill>
                        <a:srgbClr val="E09A29"/>
                      </a:solidFill>
                      <a:prstDash val="solid"/>
                      <a:round/>
                      <a:headEnd type="none" w="med" len="med"/>
                      <a:tailEnd type="none" w="med" len="med"/>
                    </a:lnL>
                    <a:lnR w="12700" cap="flat" cmpd="sng" algn="ctr">
                      <a:solidFill>
                        <a:srgbClr val="E09A29"/>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87581126"/>
                  </a:ext>
                </a:extLst>
              </a:tr>
              <a:tr h="285623">
                <a:tc>
                  <a:txBody>
                    <a:bodyPr/>
                    <a:lstStyle/>
                    <a:p>
                      <a:pPr algn="l" fontAlgn="t"/>
                      <a:r>
                        <a:rPr lang="pl-PL" sz="1400">
                          <a:effectLst/>
                        </a:rPr>
                        <a:t>&lt; 99,99</a:t>
                      </a:r>
                    </a:p>
                  </a:txBody>
                  <a:tcPr marL="71406" marR="71406" marT="35703" marB="3570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400">
                          <a:effectLst/>
                        </a:rPr>
                        <a:t>10</a:t>
                      </a:r>
                    </a:p>
                  </a:txBody>
                  <a:tcPr marL="71406" marR="71406" marT="35703" marB="3570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274727358"/>
                  </a:ext>
                </a:extLst>
              </a:tr>
              <a:tr h="285623">
                <a:tc>
                  <a:txBody>
                    <a:bodyPr/>
                    <a:lstStyle/>
                    <a:p>
                      <a:pPr algn="l" fontAlgn="t"/>
                      <a:r>
                        <a:rPr lang="pl-PL" sz="1400">
                          <a:effectLst/>
                        </a:rPr>
                        <a:t>&lt; 99</a:t>
                      </a:r>
                    </a:p>
                  </a:txBody>
                  <a:tcPr marL="71406" marR="71406" marT="35703" marB="3570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400" dirty="0">
                          <a:effectLst/>
                        </a:rPr>
                        <a:t>25</a:t>
                      </a:r>
                    </a:p>
                  </a:txBody>
                  <a:tcPr marL="71406" marR="71406" marT="35703" marB="3570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677570086"/>
                  </a:ext>
                </a:extLst>
              </a:tr>
              <a:tr h="285623">
                <a:tc>
                  <a:txBody>
                    <a:bodyPr/>
                    <a:lstStyle/>
                    <a:p>
                      <a:pPr algn="l" fontAlgn="t"/>
                      <a:r>
                        <a:rPr lang="pl-PL" sz="1400">
                          <a:effectLst/>
                        </a:rPr>
                        <a:t>&lt; 95</a:t>
                      </a:r>
                    </a:p>
                  </a:txBody>
                  <a:tcPr marL="71406" marR="71406" marT="35703" marB="3570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pl-PL" sz="1400" dirty="0">
                          <a:effectLst/>
                        </a:rPr>
                        <a:t>100</a:t>
                      </a:r>
                    </a:p>
                  </a:txBody>
                  <a:tcPr marL="71406" marR="71406" marT="35703" marB="35703">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439149533"/>
                  </a:ext>
                </a:extLst>
              </a:tr>
            </a:tbl>
          </a:graphicData>
        </a:graphic>
      </p:graphicFrame>
    </p:spTree>
    <p:extLst>
      <p:ext uri="{BB962C8B-B14F-4D97-AF65-F5344CB8AC3E}">
        <p14:creationId xmlns:p14="http://schemas.microsoft.com/office/powerpoint/2010/main" val="3969863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D53C9-0C67-45D7-A1B0-A792A50E4887}"/>
              </a:ext>
            </a:extLst>
          </p:cNvPr>
          <p:cNvSpPr>
            <a:spLocks noGrp="1"/>
          </p:cNvSpPr>
          <p:nvPr>
            <p:ph type="title"/>
          </p:nvPr>
        </p:nvSpPr>
        <p:spPr/>
        <p:txBody>
          <a:bodyPr/>
          <a:lstStyle/>
          <a:p>
            <a:r>
              <a:rPr lang="pl-PL" dirty="0" err="1"/>
              <a:t>Combined</a:t>
            </a:r>
            <a:r>
              <a:rPr lang="pl-PL" dirty="0"/>
              <a:t> SLA</a:t>
            </a:r>
          </a:p>
        </p:txBody>
      </p:sp>
      <p:graphicFrame>
        <p:nvGraphicFramePr>
          <p:cNvPr id="4" name="Table 3">
            <a:extLst>
              <a:ext uri="{FF2B5EF4-FFF2-40B4-BE49-F238E27FC236}">
                <a16:creationId xmlns:a16="http://schemas.microsoft.com/office/drawing/2014/main" id="{195D5438-FB2D-4A14-BECB-C2FC45106E27}"/>
              </a:ext>
            </a:extLst>
          </p:cNvPr>
          <p:cNvGraphicFramePr>
            <a:graphicFrameLocks noGrp="1"/>
          </p:cNvGraphicFramePr>
          <p:nvPr>
            <p:extLst>
              <p:ext uri="{D42A27DB-BD31-4B8C-83A1-F6EECF244321}">
                <p14:modId xmlns:p14="http://schemas.microsoft.com/office/powerpoint/2010/main" val="2131841701"/>
              </p:ext>
            </p:extLst>
          </p:nvPr>
        </p:nvGraphicFramePr>
        <p:xfrm>
          <a:off x="2813304" y="2286484"/>
          <a:ext cx="6565392" cy="1463040"/>
        </p:xfrm>
        <a:graphic>
          <a:graphicData uri="http://schemas.openxmlformats.org/drawingml/2006/table">
            <a:tbl>
              <a:tblPr/>
              <a:tblGrid>
                <a:gridCol w="3282696">
                  <a:extLst>
                    <a:ext uri="{9D8B030D-6E8A-4147-A177-3AD203B41FA5}">
                      <a16:colId xmlns:a16="http://schemas.microsoft.com/office/drawing/2014/main" val="1067448042"/>
                    </a:ext>
                  </a:extLst>
                </a:gridCol>
                <a:gridCol w="3282696">
                  <a:extLst>
                    <a:ext uri="{9D8B030D-6E8A-4147-A177-3AD203B41FA5}">
                      <a16:colId xmlns:a16="http://schemas.microsoft.com/office/drawing/2014/main" val="2021403120"/>
                    </a:ext>
                  </a:extLst>
                </a:gridCol>
              </a:tblGrid>
              <a:tr h="0">
                <a:tc>
                  <a:txBody>
                    <a:bodyPr/>
                    <a:lstStyle/>
                    <a:p>
                      <a:pPr algn="l" fontAlgn="t"/>
                      <a:r>
                        <a:rPr lang="pl-PL">
                          <a:effectLst/>
                        </a:rPr>
                        <a:t>Usługa</a:t>
                      </a:r>
                    </a:p>
                  </a:txBody>
                  <a:tcPr>
                    <a:lnL w="12700" cap="flat" cmpd="sng" algn="ctr">
                      <a:solidFill>
                        <a:srgbClr val="D025C1"/>
                      </a:solidFill>
                      <a:prstDash val="solid"/>
                      <a:round/>
                      <a:headEnd type="none" w="med" len="med"/>
                      <a:tailEnd type="none" w="med" len="med"/>
                    </a:lnL>
                    <a:lnR w="12700" cap="flat" cmpd="sng" algn="ctr">
                      <a:solidFill>
                        <a:srgbClr val="3027C1"/>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tcPr>
                </a:tc>
                <a:tc>
                  <a:txBody>
                    <a:bodyPr/>
                    <a:lstStyle/>
                    <a:p>
                      <a:pPr algn="l" fontAlgn="t"/>
                      <a:r>
                        <a:rPr lang="pl-PL">
                          <a:effectLst/>
                        </a:rPr>
                        <a:t>Umowa SLA</a:t>
                      </a:r>
                    </a:p>
                  </a:txBody>
                  <a:tcPr>
                    <a:lnL w="12700" cap="flat" cmpd="sng" algn="ctr">
                      <a:solidFill>
                        <a:srgbClr val="3027C1"/>
                      </a:solidFill>
                      <a:prstDash val="solid"/>
                      <a:round/>
                      <a:headEnd type="none" w="med" len="med"/>
                      <a:tailEnd type="none" w="med" len="med"/>
                    </a:lnL>
                    <a:lnR w="12700" cap="flat" cmpd="sng" algn="ctr">
                      <a:solidFill>
                        <a:srgbClr val="3027C1"/>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36749852"/>
                  </a:ext>
                </a:extLst>
              </a:tr>
              <a:tr h="0">
                <a:tc>
                  <a:txBody>
                    <a:bodyPr/>
                    <a:lstStyle/>
                    <a:p>
                      <a:pPr algn="l" fontAlgn="t"/>
                      <a:r>
                        <a:rPr lang="pl-PL">
                          <a:effectLst/>
                        </a:rPr>
                        <a:t>Azure Virtual Machines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l" fontAlgn="t"/>
                      <a:r>
                        <a:rPr lang="pl-PL">
                          <a:effectLst/>
                        </a:rPr>
                        <a:t>99,9%</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36831483"/>
                  </a:ext>
                </a:extLst>
              </a:tr>
              <a:tr h="0">
                <a:tc>
                  <a:txBody>
                    <a:bodyPr/>
                    <a:lstStyle/>
                    <a:p>
                      <a:pPr algn="l" fontAlgn="t"/>
                      <a:r>
                        <a:rPr lang="pl-PL">
                          <a:effectLst/>
                        </a:rPr>
                        <a:t>Azure SQL Database</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l" fontAlgn="t"/>
                      <a:r>
                        <a:rPr lang="pl-PL">
                          <a:effectLst/>
                        </a:rPr>
                        <a:t>99,99%</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06158055"/>
                  </a:ext>
                </a:extLst>
              </a:tr>
              <a:tr h="0">
                <a:tc>
                  <a:txBody>
                    <a:bodyPr/>
                    <a:lstStyle/>
                    <a:p>
                      <a:pPr algn="l" fontAlgn="t"/>
                      <a:r>
                        <a:rPr lang="pl-PL">
                          <a:effectLst/>
                        </a:rPr>
                        <a:t>Azure Load Balancer</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l" fontAlgn="t"/>
                      <a:r>
                        <a:rPr lang="pl-PL" dirty="0">
                          <a:effectLst/>
                        </a:rPr>
                        <a:t>99,99%</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80285259"/>
                  </a:ext>
                </a:extLst>
              </a:tr>
            </a:tbl>
          </a:graphicData>
        </a:graphic>
      </p:graphicFrame>
      <p:sp>
        <p:nvSpPr>
          <p:cNvPr id="5" name="Rectangle 1">
            <a:extLst>
              <a:ext uri="{FF2B5EF4-FFF2-40B4-BE49-F238E27FC236}">
                <a16:creationId xmlns:a16="http://schemas.microsoft.com/office/drawing/2014/main" id="{20D4E6A1-7469-43E4-87A3-79326C047C04}"/>
              </a:ext>
            </a:extLst>
          </p:cNvPr>
          <p:cNvSpPr>
            <a:spLocks noChangeArrowheads="1"/>
          </p:cNvSpPr>
          <p:nvPr/>
        </p:nvSpPr>
        <p:spPr bwMode="auto">
          <a:xfrm>
            <a:off x="690823" y="4028199"/>
            <a:ext cx="1081035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20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W związku z tym w przypadku aplikacji Zamówienia specjalne wartość dla złożonej umowy SLA będzie wynosić:</a:t>
            </a:r>
            <a:endParaRPr kumimoji="0" lang="pl-PL" altLang="pl-PL"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2000" b="0" i="0" u="none" strike="noStrike" cap="none" normalizeH="0" baseline="0" dirty="0">
                <a:ln>
                  <a:noFill/>
                </a:ln>
                <a:solidFill>
                  <a:srgbClr val="171717"/>
                </a:solidFill>
                <a:effectLst/>
                <a:latin typeface="+mn-lt"/>
                <a:cs typeface="Segoe UI" panose="020B0502040204020203" pitchFamily="34" charset="0"/>
              </a:rPr>
              <a:t>99,9%×99,9%×99,99%×99,99%=</a:t>
            </a:r>
          </a:p>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2000" b="0" i="0" u="none" strike="noStrike" cap="none" normalizeH="0" baseline="0" dirty="0">
                <a:ln>
                  <a:noFill/>
                </a:ln>
                <a:solidFill>
                  <a:srgbClr val="171717"/>
                </a:solidFill>
                <a:effectLst/>
                <a:latin typeface="+mn-lt"/>
                <a:cs typeface="Segoe UI" panose="020B0502040204020203" pitchFamily="34" charset="0"/>
              </a:rPr>
              <a:t>0,999×0,999×0,9999×0,9999=</a:t>
            </a:r>
          </a:p>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2000" b="0" i="0" u="none" strike="noStrike" cap="none" normalizeH="0" baseline="0" dirty="0">
                <a:ln>
                  <a:noFill/>
                </a:ln>
                <a:solidFill>
                  <a:srgbClr val="171717"/>
                </a:solidFill>
                <a:effectLst/>
                <a:latin typeface="+mn-lt"/>
                <a:cs typeface="Segoe UI" panose="020B0502040204020203" pitchFamily="34" charset="0"/>
              </a:rPr>
              <a:t>0,9978=99,78%</a:t>
            </a:r>
            <a:endParaRPr kumimoji="0" lang="pl-PL" altLang="pl-PL" sz="20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855380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4DA0-5EDC-401C-8F97-77330F6E35C9}"/>
              </a:ext>
            </a:extLst>
          </p:cNvPr>
          <p:cNvSpPr>
            <a:spLocks noGrp="1"/>
          </p:cNvSpPr>
          <p:nvPr>
            <p:ph type="title"/>
          </p:nvPr>
        </p:nvSpPr>
        <p:spPr/>
        <p:txBody>
          <a:bodyPr/>
          <a:lstStyle/>
          <a:p>
            <a:r>
              <a:rPr lang="pl-PL" dirty="0"/>
              <a:t>S</a:t>
            </a:r>
            <a:r>
              <a:rPr lang="en-US" dirty="0" err="1"/>
              <a:t>ervice</a:t>
            </a:r>
            <a:r>
              <a:rPr lang="en-US" dirty="0"/>
              <a:t> lifecycle</a:t>
            </a:r>
            <a:endParaRPr lang="pl-PL" dirty="0"/>
          </a:p>
        </p:txBody>
      </p:sp>
      <p:sp>
        <p:nvSpPr>
          <p:cNvPr id="6" name="Rectangle: Rounded Corners 5">
            <a:extLst>
              <a:ext uri="{FF2B5EF4-FFF2-40B4-BE49-F238E27FC236}">
                <a16:creationId xmlns:a16="http://schemas.microsoft.com/office/drawing/2014/main" id="{09749094-BFEF-4A35-B6B1-587C025D8ED9}"/>
              </a:ext>
            </a:extLst>
          </p:cNvPr>
          <p:cNvSpPr/>
          <p:nvPr/>
        </p:nvSpPr>
        <p:spPr>
          <a:xfrm>
            <a:off x="1066800" y="2789499"/>
            <a:ext cx="3053787" cy="1169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err="1"/>
              <a:t>Private</a:t>
            </a:r>
            <a:r>
              <a:rPr lang="pl-PL" dirty="0"/>
              <a:t> </a:t>
            </a:r>
            <a:r>
              <a:rPr lang="pl-PL" dirty="0" err="1"/>
              <a:t>preview</a:t>
            </a:r>
            <a:endParaRPr lang="pl-PL" dirty="0"/>
          </a:p>
        </p:txBody>
      </p:sp>
      <p:sp>
        <p:nvSpPr>
          <p:cNvPr id="8" name="Rectangle: Rounded Corners 7">
            <a:extLst>
              <a:ext uri="{FF2B5EF4-FFF2-40B4-BE49-F238E27FC236}">
                <a16:creationId xmlns:a16="http://schemas.microsoft.com/office/drawing/2014/main" id="{87E4D173-558A-4185-B4C8-B1A83057F759}"/>
              </a:ext>
            </a:extLst>
          </p:cNvPr>
          <p:cNvSpPr/>
          <p:nvPr/>
        </p:nvSpPr>
        <p:spPr>
          <a:xfrm>
            <a:off x="4320250" y="2789496"/>
            <a:ext cx="3053787" cy="1169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preview</a:t>
            </a:r>
            <a:endParaRPr lang="pl-PL" dirty="0"/>
          </a:p>
        </p:txBody>
      </p:sp>
      <p:sp>
        <p:nvSpPr>
          <p:cNvPr id="9" name="Rectangle: Rounded Corners 8">
            <a:extLst>
              <a:ext uri="{FF2B5EF4-FFF2-40B4-BE49-F238E27FC236}">
                <a16:creationId xmlns:a16="http://schemas.microsoft.com/office/drawing/2014/main" id="{FFA22F01-8A90-4766-952D-9496EF89BC77}"/>
              </a:ext>
            </a:extLst>
          </p:cNvPr>
          <p:cNvSpPr/>
          <p:nvPr/>
        </p:nvSpPr>
        <p:spPr>
          <a:xfrm>
            <a:off x="7573701" y="2789497"/>
            <a:ext cx="3053787" cy="1169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General </a:t>
            </a:r>
            <a:r>
              <a:rPr lang="pl-PL" dirty="0" err="1"/>
              <a:t>Availability</a:t>
            </a:r>
            <a:endParaRPr lang="pl-PL" dirty="0"/>
          </a:p>
        </p:txBody>
      </p:sp>
    </p:spTree>
    <p:extLst>
      <p:ext uri="{BB962C8B-B14F-4D97-AF65-F5344CB8AC3E}">
        <p14:creationId xmlns:p14="http://schemas.microsoft.com/office/powerpoint/2010/main" val="3225465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FB73-285B-4C8A-8B38-E927956ABF82}"/>
              </a:ext>
            </a:extLst>
          </p:cNvPr>
          <p:cNvSpPr>
            <a:spLocks noGrp="1"/>
          </p:cNvSpPr>
          <p:nvPr>
            <p:ph type="title"/>
          </p:nvPr>
        </p:nvSpPr>
        <p:spPr/>
        <p:txBody>
          <a:bodyPr/>
          <a:lstStyle/>
          <a:p>
            <a:r>
              <a:rPr lang="pl-PL" dirty="0"/>
              <a:t>Stan zabezpieczeń</a:t>
            </a:r>
          </a:p>
        </p:txBody>
      </p:sp>
      <p:sp>
        <p:nvSpPr>
          <p:cNvPr id="3" name="Content Placeholder 2">
            <a:extLst>
              <a:ext uri="{FF2B5EF4-FFF2-40B4-BE49-F238E27FC236}">
                <a16:creationId xmlns:a16="http://schemas.microsoft.com/office/drawing/2014/main" id="{547EE6AD-D353-418B-AF08-7480A5CAF02C}"/>
              </a:ext>
            </a:extLst>
          </p:cNvPr>
          <p:cNvSpPr>
            <a:spLocks noGrp="1"/>
          </p:cNvSpPr>
          <p:nvPr>
            <p:ph idx="1"/>
          </p:nvPr>
        </p:nvSpPr>
        <p:spPr>
          <a:xfrm>
            <a:off x="1066800" y="2103120"/>
            <a:ext cx="5029200" cy="3849624"/>
          </a:xfrm>
        </p:spPr>
        <p:txBody>
          <a:bodyPr>
            <a:normAutofit fontScale="92500" lnSpcReduction="20000"/>
          </a:bodyPr>
          <a:lstStyle/>
          <a:p>
            <a:pPr algn="l"/>
            <a:r>
              <a:rPr lang="pl-PL" b="0" i="1" dirty="0">
                <a:solidFill>
                  <a:srgbClr val="171717"/>
                </a:solidFill>
                <a:effectLst/>
                <a:latin typeface="Segoe UI" panose="020B0502040204020203" pitchFamily="34" charset="0"/>
              </a:rPr>
              <a:t>Stan zabezpieczeń</a:t>
            </a:r>
            <a:r>
              <a:rPr lang="pl-PL" b="0" i="0" dirty="0">
                <a:solidFill>
                  <a:srgbClr val="171717"/>
                </a:solidFill>
                <a:effectLst/>
                <a:latin typeface="Segoe UI" panose="020B0502040204020203" pitchFamily="34" charset="0"/>
              </a:rPr>
              <a:t> to zdolność organizacji do ochrony przed zagrożeniami bezpieczeństwa i reagowania na nie. Wspólne zasady definiujące strukturę zabezpieczeń to </a:t>
            </a:r>
            <a:r>
              <a:rPr lang="pl-PL" b="0" i="1" dirty="0">
                <a:solidFill>
                  <a:srgbClr val="171717"/>
                </a:solidFill>
                <a:effectLst/>
                <a:latin typeface="Segoe UI" panose="020B0502040204020203" pitchFamily="34" charset="0"/>
              </a:rPr>
              <a:t>poufność</a:t>
            </a:r>
            <a:r>
              <a:rPr lang="pl-PL" b="0" i="0" dirty="0">
                <a:solidFill>
                  <a:srgbClr val="171717"/>
                </a:solidFill>
                <a:effectLst/>
                <a:latin typeface="Segoe UI" panose="020B0502040204020203" pitchFamily="34" charset="0"/>
              </a:rPr>
              <a:t>, </a:t>
            </a:r>
            <a:r>
              <a:rPr lang="pl-PL" b="0" i="1" dirty="0">
                <a:solidFill>
                  <a:srgbClr val="171717"/>
                </a:solidFill>
                <a:effectLst/>
                <a:latin typeface="Segoe UI" panose="020B0502040204020203" pitchFamily="34" charset="0"/>
              </a:rPr>
              <a:t>integralność</a:t>
            </a:r>
            <a:r>
              <a:rPr lang="pl-PL" b="0" i="0" dirty="0">
                <a:solidFill>
                  <a:srgbClr val="171717"/>
                </a:solidFill>
                <a:effectLst/>
                <a:latin typeface="Segoe UI" panose="020B0502040204020203" pitchFamily="34" charset="0"/>
              </a:rPr>
              <a:t> i </a:t>
            </a:r>
            <a:r>
              <a:rPr lang="pl-PL" b="0" i="1" dirty="0">
                <a:solidFill>
                  <a:srgbClr val="171717"/>
                </a:solidFill>
                <a:effectLst/>
                <a:latin typeface="Segoe UI" panose="020B0502040204020203" pitchFamily="34" charset="0"/>
              </a:rPr>
              <a:t>dostępność</a:t>
            </a:r>
            <a:r>
              <a:rPr lang="pl-PL" dirty="0">
                <a:solidFill>
                  <a:srgbClr val="171717"/>
                </a:solidFill>
                <a:latin typeface="Segoe UI" panose="020B0502040204020203" pitchFamily="34" charset="0"/>
              </a:rPr>
              <a:t> </a:t>
            </a:r>
            <a:r>
              <a:rPr lang="pl-PL" b="0" i="0" dirty="0">
                <a:solidFill>
                  <a:srgbClr val="171717"/>
                </a:solidFill>
                <a:effectLst/>
                <a:latin typeface="Segoe UI" panose="020B0502040204020203" pitchFamily="34" charset="0"/>
              </a:rPr>
              <a:t>(</a:t>
            </a:r>
            <a:r>
              <a:rPr lang="pl-PL" b="0" i="0" dirty="0" err="1">
                <a:solidFill>
                  <a:srgbClr val="171717"/>
                </a:solidFill>
                <a:effectLst/>
                <a:latin typeface="Segoe UI" panose="020B0502040204020203" pitchFamily="34" charset="0"/>
              </a:rPr>
              <a:t>confidentiality</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integrity</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availability</a:t>
            </a:r>
            <a:r>
              <a:rPr lang="pl-PL" b="0" i="0" dirty="0">
                <a:solidFill>
                  <a:srgbClr val="171717"/>
                </a:solidFill>
                <a:effectLst/>
                <a:latin typeface="Segoe UI" panose="020B0502040204020203" pitchFamily="34" charset="0"/>
              </a:rPr>
              <a:t>).</a:t>
            </a:r>
          </a:p>
          <a:p>
            <a:pPr algn="l">
              <a:buFont typeface="Arial" panose="020B0604020202020204" pitchFamily="34" charset="0"/>
              <a:buChar char="•"/>
            </a:pPr>
            <a:r>
              <a:rPr lang="pl-PL" b="1" i="0" dirty="0">
                <a:solidFill>
                  <a:srgbClr val="171717"/>
                </a:solidFill>
                <a:effectLst/>
                <a:latin typeface="Segoe UI" panose="020B0502040204020203" pitchFamily="34" charset="0"/>
              </a:rPr>
              <a:t>Poufność</a:t>
            </a:r>
            <a:endParaRPr lang="pl-PL" b="0" i="0" dirty="0">
              <a:solidFill>
                <a:srgbClr val="171717"/>
              </a:solidFill>
              <a:effectLst/>
              <a:latin typeface="Segoe UI" panose="020B0502040204020203" pitchFamily="34" charset="0"/>
            </a:endParaRPr>
          </a:p>
          <a:p>
            <a:pPr lvl="1">
              <a:buFont typeface="Arial" panose="020B0604020202020204" pitchFamily="34" charset="0"/>
              <a:buChar char="•"/>
            </a:pPr>
            <a:r>
              <a:rPr lang="pl-PL" b="0" i="1" dirty="0">
                <a:solidFill>
                  <a:srgbClr val="171717"/>
                </a:solidFill>
                <a:effectLst/>
                <a:latin typeface="Segoe UI" panose="020B0502040204020203" pitchFamily="34" charset="0"/>
              </a:rPr>
              <a:t>Zasada najniższych uprawnień</a:t>
            </a:r>
            <a:r>
              <a:rPr lang="pl-PL" b="0" i="0" dirty="0">
                <a:solidFill>
                  <a:srgbClr val="171717"/>
                </a:solidFill>
                <a:effectLst/>
                <a:latin typeface="Segoe UI" panose="020B0502040204020203" pitchFamily="34" charset="0"/>
              </a:rPr>
              <a:t> oznacza ograniczenie dostępu do informacji tylko dla osób, którym wyraźnie udzielono dostępu, tylko na poziomie potrzebnym do wykonywania zadań. </a:t>
            </a:r>
          </a:p>
          <a:p>
            <a:pPr algn="l">
              <a:buFont typeface="Arial" panose="020B0604020202020204" pitchFamily="34" charset="0"/>
              <a:buChar char="•"/>
            </a:pPr>
            <a:r>
              <a:rPr lang="pl-PL" b="1" i="0" dirty="0">
                <a:solidFill>
                  <a:srgbClr val="171717"/>
                </a:solidFill>
                <a:effectLst/>
                <a:latin typeface="Segoe UI" panose="020B0502040204020203" pitchFamily="34" charset="0"/>
              </a:rPr>
              <a:t>Integralność</a:t>
            </a:r>
            <a:endParaRPr lang="pl-PL" b="0" i="0" dirty="0">
              <a:solidFill>
                <a:srgbClr val="171717"/>
              </a:solidFill>
              <a:effectLst/>
              <a:latin typeface="Segoe UI" panose="020B0502040204020203" pitchFamily="34" charset="0"/>
            </a:endParaRPr>
          </a:p>
          <a:p>
            <a:pPr lvl="1">
              <a:buFont typeface="Arial" panose="020B0604020202020204" pitchFamily="34" charset="0"/>
              <a:buChar char="•"/>
            </a:pPr>
            <a:r>
              <a:rPr lang="pl-PL" b="0" i="0" dirty="0">
                <a:solidFill>
                  <a:srgbClr val="171717"/>
                </a:solidFill>
                <a:effectLst/>
                <a:latin typeface="Segoe UI" panose="020B0502040204020203" pitchFamily="34" charset="0"/>
              </a:rPr>
              <a:t>Zapobieganie nieautoryzowanym zmianom informacji:</a:t>
            </a:r>
          </a:p>
          <a:p>
            <a:pPr marL="742950" lvl="1" indent="-285750" algn="l">
              <a:buFont typeface="Arial" panose="020B0604020202020204" pitchFamily="34" charset="0"/>
              <a:buChar char="•"/>
            </a:pPr>
            <a:r>
              <a:rPr lang="pl-PL" b="0" i="0" dirty="0">
                <a:solidFill>
                  <a:srgbClr val="171717"/>
                </a:solidFill>
                <a:effectLst/>
                <a:latin typeface="Segoe UI" panose="020B0502040204020203" pitchFamily="34" charset="0"/>
              </a:rPr>
              <a:t>W spoczynku: gdy są przechowywane.</a:t>
            </a:r>
          </a:p>
          <a:p>
            <a:pPr marL="742950" lvl="1" indent="-285750" algn="l">
              <a:buFont typeface="Arial" panose="020B0604020202020204" pitchFamily="34" charset="0"/>
              <a:buChar char="•"/>
            </a:pPr>
            <a:r>
              <a:rPr lang="pl-PL" b="0" i="0" dirty="0">
                <a:solidFill>
                  <a:srgbClr val="171717"/>
                </a:solidFill>
                <a:effectLst/>
                <a:latin typeface="Segoe UI" panose="020B0502040204020203" pitchFamily="34" charset="0"/>
              </a:rPr>
              <a:t>Podczas przesyłania: gdy dane są przesyłane z jednego miejsca do drugiego, np. między komputerem lokalnym a chmurą.</a:t>
            </a:r>
          </a:p>
          <a:p>
            <a:pPr algn="l">
              <a:buFont typeface="Arial" panose="020B0604020202020204" pitchFamily="34" charset="0"/>
              <a:buChar char="•"/>
            </a:pPr>
            <a:r>
              <a:rPr lang="pl-PL" b="1" i="0" dirty="0">
                <a:solidFill>
                  <a:srgbClr val="171717"/>
                </a:solidFill>
                <a:effectLst/>
                <a:latin typeface="Segoe UI" panose="020B0502040204020203" pitchFamily="34" charset="0"/>
              </a:rPr>
              <a:t>Dostępność</a:t>
            </a:r>
            <a:endParaRPr lang="pl-PL" b="0" i="0" dirty="0">
              <a:solidFill>
                <a:srgbClr val="171717"/>
              </a:solidFill>
              <a:effectLst/>
              <a:latin typeface="Segoe UI" panose="020B0502040204020203" pitchFamily="34" charset="0"/>
            </a:endParaRPr>
          </a:p>
          <a:p>
            <a:pPr lvl="1">
              <a:buFont typeface="Arial" panose="020B0604020202020204" pitchFamily="34" charset="0"/>
              <a:buChar char="•"/>
            </a:pPr>
            <a:r>
              <a:rPr lang="pl-PL" b="0" i="0" dirty="0">
                <a:solidFill>
                  <a:srgbClr val="171717"/>
                </a:solidFill>
                <a:effectLst/>
                <a:latin typeface="Segoe UI" panose="020B0502040204020203" pitchFamily="34" charset="0"/>
              </a:rPr>
              <a:t>Pozwala upewnić się, że usługi działają i są dostępne tylko dla autoryzowanych użytkowników. </a:t>
            </a:r>
          </a:p>
          <a:p>
            <a:endParaRPr lang="pl-PL" dirty="0"/>
          </a:p>
        </p:txBody>
      </p:sp>
      <p:pic>
        <p:nvPicPr>
          <p:cNvPr id="2050" name="Picture 2" descr="Information Security Principles">
            <a:extLst>
              <a:ext uri="{FF2B5EF4-FFF2-40B4-BE49-F238E27FC236}">
                <a16:creationId xmlns:a16="http://schemas.microsoft.com/office/drawing/2014/main" id="{C2C0C06F-E812-42BA-94A0-14335A3B6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887" y="2014194"/>
            <a:ext cx="3859427" cy="384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97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4B6C-8E80-41FA-941F-F21DEC6488B5}"/>
              </a:ext>
            </a:extLst>
          </p:cNvPr>
          <p:cNvSpPr>
            <a:spLocks noGrp="1"/>
          </p:cNvSpPr>
          <p:nvPr>
            <p:ph type="title"/>
          </p:nvPr>
        </p:nvSpPr>
        <p:spPr/>
        <p:txBody>
          <a:bodyPr/>
          <a:lstStyle/>
          <a:p>
            <a:r>
              <a:rPr lang="en-US" dirty="0"/>
              <a:t>Network Security Groups (NSG)</a:t>
            </a:r>
            <a:endParaRPr lang="pl-PL" dirty="0"/>
          </a:p>
        </p:txBody>
      </p:sp>
      <p:sp>
        <p:nvSpPr>
          <p:cNvPr id="3" name="Content Placeholder 2">
            <a:extLst>
              <a:ext uri="{FF2B5EF4-FFF2-40B4-BE49-F238E27FC236}">
                <a16:creationId xmlns:a16="http://schemas.microsoft.com/office/drawing/2014/main" id="{E4EEA9D6-0608-49D3-8E96-66F415B0D3A2}"/>
              </a:ext>
            </a:extLst>
          </p:cNvPr>
          <p:cNvSpPr>
            <a:spLocks noGrp="1"/>
          </p:cNvSpPr>
          <p:nvPr>
            <p:ph idx="1"/>
          </p:nvPr>
        </p:nvSpPr>
        <p:spPr>
          <a:xfrm>
            <a:off x="1066800" y="2103120"/>
            <a:ext cx="5029200" cy="3849624"/>
          </a:xfrm>
        </p:spPr>
        <p:txBody>
          <a:bodyPr/>
          <a:lstStyle/>
          <a:p>
            <a:r>
              <a:rPr lang="pl-PL" b="0" i="0" u="none" strike="noStrike" dirty="0">
                <a:effectLst/>
                <a:latin typeface="Segoe UI" panose="020B0502040204020203" pitchFamily="34" charset="0"/>
                <a:hlinkClick r:id="rId3"/>
              </a:rPr>
              <a:t>Sieciowa grupa zabezpieczeń</a:t>
            </a:r>
            <a:r>
              <a:rPr lang="pl-PL" b="0" i="0" dirty="0">
                <a:solidFill>
                  <a:srgbClr val="171717"/>
                </a:solidFill>
                <a:effectLst/>
                <a:latin typeface="Segoe UI" panose="020B0502040204020203" pitchFamily="34" charset="0"/>
              </a:rPr>
              <a:t> umożliwia filtrowanie ruchu sieciowego do i z zasobów sieci wirtualnej platformy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Sieciową grupę zabezpieczeń można potraktować jako zaporę wewnętrzną. </a:t>
            </a:r>
          </a:p>
          <a:p>
            <a:r>
              <a:rPr lang="pl-PL" dirty="0">
                <a:solidFill>
                  <a:srgbClr val="171717"/>
                </a:solidFill>
                <a:latin typeface="Segoe UI" panose="020B0502040204020203" pitchFamily="34" charset="0"/>
              </a:rPr>
              <a:t>Priorytet - </a:t>
            </a:r>
            <a:r>
              <a:rPr lang="pl-PL" b="0" i="0" dirty="0">
                <a:solidFill>
                  <a:srgbClr val="171717"/>
                </a:solidFill>
                <a:effectLst/>
                <a:latin typeface="Segoe UI" panose="020B0502040204020203" pitchFamily="34" charset="0"/>
              </a:rPr>
              <a:t>Liczba z zakresu od 100 do 4096. Reguły są przetwarzane w kolejności priorytetu — niższe liczby są przetwarzane przed wyższymi liczbami.</a:t>
            </a:r>
          </a:p>
          <a:p>
            <a:endParaRPr lang="pl-PL" dirty="0"/>
          </a:p>
        </p:txBody>
      </p:sp>
      <p:pic>
        <p:nvPicPr>
          <p:cNvPr id="6" name="Graphic 5">
            <a:extLst>
              <a:ext uri="{FF2B5EF4-FFF2-40B4-BE49-F238E27FC236}">
                <a16:creationId xmlns:a16="http://schemas.microsoft.com/office/drawing/2014/main" id="{66F14261-01AF-4293-9CC5-54E6B859CC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9779" y="2391400"/>
            <a:ext cx="2452407" cy="2452407"/>
          </a:xfrm>
          <a:prstGeom prst="rect">
            <a:avLst/>
          </a:prstGeom>
        </p:spPr>
      </p:pic>
    </p:spTree>
    <p:extLst>
      <p:ext uri="{BB962C8B-B14F-4D97-AF65-F5344CB8AC3E}">
        <p14:creationId xmlns:p14="http://schemas.microsoft.com/office/powerpoint/2010/main" val="370021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264DC-8650-4C66-BE44-A81C7654C483}"/>
              </a:ext>
            </a:extLst>
          </p:cNvPr>
          <p:cNvSpPr>
            <a:spLocks noGrp="1"/>
          </p:cNvSpPr>
          <p:nvPr>
            <p:ph type="title"/>
          </p:nvPr>
        </p:nvSpPr>
        <p:spPr/>
        <p:txBody>
          <a:bodyPr/>
          <a:lstStyle/>
          <a:p>
            <a:r>
              <a:rPr lang="en-US" dirty="0"/>
              <a:t>Azure Firewall</a:t>
            </a:r>
            <a:endParaRPr lang="pl-PL" dirty="0"/>
          </a:p>
        </p:txBody>
      </p:sp>
      <p:sp>
        <p:nvSpPr>
          <p:cNvPr id="3" name="Content Placeholder 2">
            <a:extLst>
              <a:ext uri="{FF2B5EF4-FFF2-40B4-BE49-F238E27FC236}">
                <a16:creationId xmlns:a16="http://schemas.microsoft.com/office/drawing/2014/main" id="{927FE1EC-5BDC-4837-A61D-C3DE8F4E6E5C}"/>
              </a:ext>
            </a:extLst>
          </p:cNvPr>
          <p:cNvSpPr>
            <a:spLocks noGrp="1"/>
          </p:cNvSpPr>
          <p:nvPr>
            <p:ph idx="1"/>
          </p:nvPr>
        </p:nvSpPr>
        <p:spPr>
          <a:xfrm>
            <a:off x="1066800" y="2103120"/>
            <a:ext cx="5029200" cy="3849624"/>
          </a:xfrm>
        </p:spPr>
        <p:txBody>
          <a:bodyPr>
            <a:normAutofit lnSpcReduction="10000"/>
          </a:bodyPr>
          <a:lstStyle/>
          <a:p>
            <a:pPr algn="l"/>
            <a:r>
              <a:rPr lang="pl-PL" b="0" i="0" dirty="0">
                <a:solidFill>
                  <a:srgbClr val="171717"/>
                </a:solidFill>
                <a:effectLst/>
                <a:latin typeface="Segoe UI" panose="020B0502040204020203" pitchFamily="34" charset="0"/>
              </a:rPr>
              <a:t>Usługa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Firewall to zapora </a:t>
            </a:r>
            <a:r>
              <a:rPr lang="pl-PL" b="0" i="1" dirty="0">
                <a:solidFill>
                  <a:srgbClr val="171717"/>
                </a:solidFill>
                <a:effectLst/>
                <a:latin typeface="Segoe UI" panose="020B0502040204020203" pitchFamily="34" charset="0"/>
              </a:rPr>
              <a:t>stanowa</a:t>
            </a:r>
            <a:r>
              <a:rPr lang="pl-PL" b="0" i="0" dirty="0">
                <a:solidFill>
                  <a:srgbClr val="171717"/>
                </a:solidFill>
                <a:effectLst/>
                <a:latin typeface="Segoe UI" panose="020B0502040204020203" pitchFamily="34" charset="0"/>
              </a:rPr>
              <a:t>. </a:t>
            </a:r>
          </a:p>
          <a:p>
            <a:pPr algn="l"/>
            <a:r>
              <a:rPr lang="pl-PL" b="0" i="0" dirty="0">
                <a:solidFill>
                  <a:srgbClr val="171717"/>
                </a:solidFill>
                <a:effectLst/>
                <a:latin typeface="Segoe UI" panose="020B0502040204020203" pitchFamily="34" charset="0"/>
              </a:rPr>
              <a:t>Usługa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Firewall udostępnia centralną lokalizację do tworzenia, wymuszania i rejestrowania zasad łączności aplikacji i sieci w ramach subskrypcji i sieci wirtualnych. </a:t>
            </a:r>
          </a:p>
          <a:p>
            <a:pPr algn="l"/>
            <a:r>
              <a:rPr lang="pl-PL" b="0" i="0" dirty="0">
                <a:solidFill>
                  <a:srgbClr val="171717"/>
                </a:solidFill>
                <a:effectLst/>
                <a:latin typeface="Segoe UI" panose="020B0502040204020203" pitchFamily="34" charset="0"/>
              </a:rPr>
              <a:t>Stosuje statyczny (niezmieniony) publiczny adres IP dla zasobów sieci wirtualnej, dzięki czemu zapory zewnętrzne mogą identyfikować ruch pochodzący z sieci wirtualnej. </a:t>
            </a:r>
          </a:p>
          <a:p>
            <a:pPr algn="l"/>
            <a:r>
              <a:rPr lang="pl-PL" b="0" i="0" dirty="0">
                <a:solidFill>
                  <a:srgbClr val="171717"/>
                </a:solidFill>
                <a:effectLst/>
                <a:latin typeface="Segoe UI" panose="020B0502040204020203" pitchFamily="34" charset="0"/>
              </a:rPr>
              <a:t>Usługa jest zintegrowana z usługą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Monitor, aby umożliwić rejestrowanie i analizę.</a:t>
            </a:r>
          </a:p>
          <a:p>
            <a:pPr algn="l"/>
            <a:r>
              <a:rPr lang="pl-PL" b="0" i="0" dirty="0">
                <a:solidFill>
                  <a:srgbClr val="171717"/>
                </a:solidFill>
                <a:effectLst/>
                <a:latin typeface="Segoe UI" panose="020B0502040204020203" pitchFamily="34" charset="0"/>
              </a:rPr>
              <a:t>Usługa </a:t>
            </a:r>
            <a:r>
              <a:rPr lang="pl-PL" b="0" i="0" u="none" strike="noStrike" dirty="0" err="1">
                <a:solidFill>
                  <a:srgbClr val="171717"/>
                </a:solidFill>
                <a:effectLst/>
                <a:latin typeface="Segoe UI" panose="020B0502040204020203" pitchFamily="34" charset="0"/>
              </a:rPr>
              <a:t>Azure</a:t>
            </a:r>
            <a:r>
              <a:rPr lang="pl-PL" b="0" i="0" u="none" strike="noStrike" dirty="0">
                <a:solidFill>
                  <a:srgbClr val="171717"/>
                </a:solidFill>
                <a:effectLst/>
                <a:latin typeface="Segoe UI" panose="020B0502040204020203" pitchFamily="34" charset="0"/>
              </a:rPr>
              <a:t> Application Gateway</a:t>
            </a:r>
            <a:r>
              <a:rPr lang="pl-PL" b="0" i="0" dirty="0">
                <a:solidFill>
                  <a:srgbClr val="171717"/>
                </a:solidFill>
                <a:effectLst/>
                <a:latin typeface="Segoe UI" panose="020B0502040204020203" pitchFamily="34" charset="0"/>
              </a:rPr>
              <a:t> udostępnia również zaporę o nazwie </a:t>
            </a:r>
            <a:r>
              <a:rPr lang="pl-PL" b="0" i="1" dirty="0">
                <a:solidFill>
                  <a:srgbClr val="171717"/>
                </a:solidFill>
                <a:effectLst/>
                <a:latin typeface="Segoe UI" panose="020B0502040204020203" pitchFamily="34" charset="0"/>
              </a:rPr>
              <a:t>zapora aplikacji internetowej</a:t>
            </a:r>
            <a:r>
              <a:rPr lang="pl-PL" b="0" i="0" dirty="0">
                <a:solidFill>
                  <a:srgbClr val="171717"/>
                </a:solidFill>
                <a:effectLst/>
                <a:latin typeface="Segoe UI" panose="020B0502040204020203" pitchFamily="34" charset="0"/>
              </a:rPr>
              <a:t> (WAF, web </a:t>
            </a:r>
            <a:r>
              <a:rPr lang="pl-PL" b="0" i="0" dirty="0" err="1">
                <a:solidFill>
                  <a:srgbClr val="171717"/>
                </a:solidFill>
                <a:effectLst/>
                <a:latin typeface="Segoe UI" panose="020B0502040204020203" pitchFamily="34" charset="0"/>
              </a:rPr>
              <a:t>application</a:t>
            </a:r>
            <a:r>
              <a:rPr lang="pl-PL" b="0" i="0" dirty="0">
                <a:solidFill>
                  <a:srgbClr val="171717"/>
                </a:solidFill>
                <a:effectLst/>
                <a:latin typeface="Segoe UI" panose="020B0502040204020203" pitchFamily="34" charset="0"/>
              </a:rPr>
              <a:t> firewall). </a:t>
            </a:r>
          </a:p>
        </p:txBody>
      </p:sp>
      <p:pic>
        <p:nvPicPr>
          <p:cNvPr id="7" name="Graphic 6">
            <a:extLst>
              <a:ext uri="{FF2B5EF4-FFF2-40B4-BE49-F238E27FC236}">
                <a16:creationId xmlns:a16="http://schemas.microsoft.com/office/drawing/2014/main" id="{05CB15AD-49CD-4817-AD6C-3BDBED5D95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3492" y="2231207"/>
            <a:ext cx="2936502" cy="2936502"/>
          </a:xfrm>
          <a:prstGeom prst="rect">
            <a:avLst/>
          </a:prstGeom>
        </p:spPr>
      </p:pic>
    </p:spTree>
    <p:extLst>
      <p:ext uri="{BB962C8B-B14F-4D97-AF65-F5344CB8AC3E}">
        <p14:creationId xmlns:p14="http://schemas.microsoft.com/office/powerpoint/2010/main" val="32458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397C-F7FC-4456-BC68-6D3F885D62B3}"/>
              </a:ext>
            </a:extLst>
          </p:cNvPr>
          <p:cNvSpPr>
            <a:spLocks noGrp="1"/>
          </p:cNvSpPr>
          <p:nvPr>
            <p:ph type="title"/>
          </p:nvPr>
        </p:nvSpPr>
        <p:spPr/>
        <p:txBody>
          <a:bodyPr/>
          <a:lstStyle/>
          <a:p>
            <a:r>
              <a:rPr lang="pl-PL" dirty="0" err="1"/>
              <a:t>Azure</a:t>
            </a:r>
            <a:r>
              <a:rPr lang="pl-PL" dirty="0"/>
              <a:t> Firewall</a:t>
            </a:r>
          </a:p>
        </p:txBody>
      </p:sp>
      <p:sp>
        <p:nvSpPr>
          <p:cNvPr id="3" name="Content Placeholder 2">
            <a:extLst>
              <a:ext uri="{FF2B5EF4-FFF2-40B4-BE49-F238E27FC236}">
                <a16:creationId xmlns:a16="http://schemas.microsoft.com/office/drawing/2014/main" id="{BC728EA0-4D5C-417A-B900-DCF763920D01}"/>
              </a:ext>
            </a:extLst>
          </p:cNvPr>
          <p:cNvSpPr>
            <a:spLocks noGrp="1"/>
          </p:cNvSpPr>
          <p:nvPr>
            <p:ph idx="1"/>
          </p:nvPr>
        </p:nvSpPr>
        <p:spPr>
          <a:xfrm>
            <a:off x="1066800" y="2103120"/>
            <a:ext cx="5029200" cy="3849624"/>
          </a:xfrm>
        </p:spPr>
        <p:txBody>
          <a:bodyPr>
            <a:normAutofit/>
          </a:bodyPr>
          <a:lstStyle/>
          <a:p>
            <a:pPr algn="l"/>
            <a:r>
              <a:rPr lang="pl-PL" b="0" i="0" dirty="0">
                <a:solidFill>
                  <a:srgbClr val="171717"/>
                </a:solidFill>
                <a:effectLst/>
                <a:latin typeface="Segoe UI" panose="020B0502040204020203" pitchFamily="34" charset="0"/>
              </a:rPr>
              <a:t>Usługa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Firewall udostępnia wiele funkcji takich jak:</a:t>
            </a:r>
          </a:p>
          <a:p>
            <a:pPr lvl="1">
              <a:buFont typeface="Arial" panose="020B0604020202020204" pitchFamily="34" charset="0"/>
              <a:buChar char="•"/>
            </a:pPr>
            <a:r>
              <a:rPr lang="pl-PL" b="0" i="0" dirty="0">
                <a:solidFill>
                  <a:srgbClr val="171717"/>
                </a:solidFill>
                <a:effectLst/>
                <a:latin typeface="Segoe UI" panose="020B0502040204020203" pitchFamily="34" charset="0"/>
              </a:rPr>
              <a:t>Wbudowana wysoka dostępność</a:t>
            </a:r>
          </a:p>
          <a:p>
            <a:pPr lvl="1">
              <a:buFont typeface="Arial" panose="020B0604020202020204" pitchFamily="34" charset="0"/>
              <a:buChar char="•"/>
            </a:pPr>
            <a:r>
              <a:rPr lang="pl-PL" b="0" i="0" dirty="0">
                <a:solidFill>
                  <a:srgbClr val="171717"/>
                </a:solidFill>
                <a:effectLst/>
                <a:latin typeface="Segoe UI" panose="020B0502040204020203" pitchFamily="34" charset="0"/>
              </a:rPr>
              <a:t>Nieograniczona skalowalność chmury</a:t>
            </a:r>
          </a:p>
          <a:p>
            <a:pPr lvl="1">
              <a:buFont typeface="Arial" panose="020B0604020202020204" pitchFamily="34" charset="0"/>
              <a:buChar char="•"/>
            </a:pPr>
            <a:r>
              <a:rPr lang="pl-PL" b="0" i="0" dirty="0">
                <a:solidFill>
                  <a:srgbClr val="171717"/>
                </a:solidFill>
                <a:effectLst/>
                <a:latin typeface="Segoe UI" panose="020B0502040204020203" pitchFamily="34" charset="0"/>
              </a:rPr>
              <a:t>Reguły filtrowania ruchu przychodzącego i wychodzącego</a:t>
            </a:r>
          </a:p>
          <a:p>
            <a:pPr lvl="1">
              <a:buFont typeface="Arial" panose="020B0604020202020204" pitchFamily="34" charset="0"/>
              <a:buChar char="•"/>
            </a:pPr>
            <a:r>
              <a:rPr lang="pl-PL" b="0" i="0" dirty="0">
                <a:solidFill>
                  <a:srgbClr val="171717"/>
                </a:solidFill>
                <a:effectLst/>
                <a:latin typeface="Segoe UI" panose="020B0502040204020203" pitchFamily="34" charset="0"/>
              </a:rPr>
              <a:t>Obsługa translatora docelowych adresów sieciowych (DNAT) żądań przychodzących.</a:t>
            </a:r>
          </a:p>
          <a:p>
            <a:pPr lvl="1">
              <a:buFont typeface="Arial" panose="020B0604020202020204" pitchFamily="34" charset="0"/>
              <a:buChar char="•"/>
            </a:pPr>
            <a:r>
              <a:rPr lang="pl-PL" b="0" i="0" dirty="0">
                <a:solidFill>
                  <a:srgbClr val="171717"/>
                </a:solidFill>
                <a:effectLst/>
                <a:latin typeface="Segoe UI" panose="020B0502040204020203" pitchFamily="34" charset="0"/>
              </a:rPr>
              <a:t>Rejestrowanie usługi </a:t>
            </a:r>
            <a:r>
              <a:rPr lang="pl-PL" b="0" i="0" dirty="0" err="1">
                <a:solidFill>
                  <a:srgbClr val="171717"/>
                </a:solidFill>
                <a:effectLst/>
                <a:latin typeface="Segoe UI" panose="020B0502040204020203" pitchFamily="34" charset="0"/>
              </a:rPr>
              <a:t>Azure</a:t>
            </a:r>
            <a:r>
              <a:rPr lang="pl-PL" b="0" i="0" dirty="0">
                <a:solidFill>
                  <a:srgbClr val="171717"/>
                </a:solidFill>
                <a:effectLst/>
                <a:latin typeface="Segoe UI" panose="020B0502040204020203" pitchFamily="34" charset="0"/>
              </a:rPr>
              <a:t> Monitor</a:t>
            </a:r>
            <a:endParaRPr lang="pl-PL" dirty="0"/>
          </a:p>
        </p:txBody>
      </p:sp>
      <p:pic>
        <p:nvPicPr>
          <p:cNvPr id="5" name="Picture 2" descr="Diagram przedstawiający podstawową implementację usługi Azure Firewall.">
            <a:extLst>
              <a:ext uri="{FF2B5EF4-FFF2-40B4-BE49-F238E27FC236}">
                <a16:creationId xmlns:a16="http://schemas.microsoft.com/office/drawing/2014/main" id="{4DC5E46A-4756-46BB-96A1-78538B381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331" y="2985120"/>
            <a:ext cx="4628869" cy="187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46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1FBC4-AE0F-47E9-A7E2-6C51780499E6}"/>
              </a:ext>
            </a:extLst>
          </p:cNvPr>
          <p:cNvSpPr>
            <a:spLocks noGrp="1"/>
          </p:cNvSpPr>
          <p:nvPr>
            <p:ph type="title"/>
          </p:nvPr>
        </p:nvSpPr>
        <p:spPr/>
        <p:txBody>
          <a:bodyPr/>
          <a:lstStyle/>
          <a:p>
            <a:r>
              <a:rPr lang="en-US" dirty="0"/>
              <a:t>Azure DDoS protection</a:t>
            </a:r>
            <a:endParaRPr lang="pl-PL" dirty="0"/>
          </a:p>
        </p:txBody>
      </p:sp>
      <p:sp>
        <p:nvSpPr>
          <p:cNvPr id="3" name="Content Placeholder 2">
            <a:extLst>
              <a:ext uri="{FF2B5EF4-FFF2-40B4-BE49-F238E27FC236}">
                <a16:creationId xmlns:a16="http://schemas.microsoft.com/office/drawing/2014/main" id="{C81FA7F7-97BB-49C3-B68C-DAB681A4AA8F}"/>
              </a:ext>
            </a:extLst>
          </p:cNvPr>
          <p:cNvSpPr>
            <a:spLocks noGrp="1"/>
          </p:cNvSpPr>
          <p:nvPr>
            <p:ph idx="1"/>
          </p:nvPr>
        </p:nvSpPr>
        <p:spPr>
          <a:xfrm>
            <a:off x="1066800" y="2103120"/>
            <a:ext cx="5029200" cy="3849624"/>
          </a:xfrm>
        </p:spPr>
        <p:txBody>
          <a:bodyPr>
            <a:normAutofit/>
          </a:bodyPr>
          <a:lstStyle/>
          <a:p>
            <a:pPr algn="l"/>
            <a:r>
              <a:rPr lang="pl-PL" b="0" i="0" dirty="0">
                <a:solidFill>
                  <a:srgbClr val="171717"/>
                </a:solidFill>
                <a:effectLst/>
                <a:latin typeface="Segoe UI" panose="020B0502040204020203" pitchFamily="34" charset="0"/>
              </a:rPr>
              <a:t>Warstwa usługi </a:t>
            </a:r>
            <a:r>
              <a:rPr lang="pl-PL" b="0" i="0" dirty="0">
                <a:solidFill>
                  <a:srgbClr val="171717"/>
                </a:solidFill>
                <a:effectLst/>
                <a:latin typeface="Segoe UI" panose="020B0502040204020203" pitchFamily="34" charset="0"/>
                <a:hlinkClick r:id="rId2"/>
              </a:rPr>
              <a:t>Standardowa</a:t>
            </a:r>
            <a:r>
              <a:rPr lang="pl-PL" b="0" i="0" dirty="0">
                <a:solidFill>
                  <a:srgbClr val="171717"/>
                </a:solidFill>
                <a:effectLst/>
                <a:latin typeface="Segoe UI" panose="020B0502040204020203" pitchFamily="34" charset="0"/>
              </a:rPr>
              <a:t> może pomóc zapobiegać:</a:t>
            </a:r>
          </a:p>
          <a:p>
            <a:pPr lvl="1">
              <a:buFont typeface="Arial" panose="020B0604020202020204" pitchFamily="34" charset="0"/>
              <a:buChar char="•"/>
            </a:pPr>
            <a:r>
              <a:rPr lang="pl-PL" b="1" i="0" dirty="0">
                <a:solidFill>
                  <a:srgbClr val="171717"/>
                </a:solidFill>
                <a:effectLst/>
                <a:latin typeface="Segoe UI" panose="020B0502040204020203" pitchFamily="34" charset="0"/>
              </a:rPr>
              <a:t>Atakom wolumetrycznym</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a:solidFill>
                  <a:srgbClr val="171717"/>
                </a:solidFill>
                <a:effectLst/>
                <a:latin typeface="Segoe UI" panose="020B0502040204020203" pitchFamily="34" charset="0"/>
              </a:rPr>
              <a:t>Celem tego ataku jest zalanie warstwy sieciowej dużą ilością pozornie bezpiecznego ruchu.</a:t>
            </a:r>
          </a:p>
          <a:p>
            <a:pPr lvl="1">
              <a:buFont typeface="Arial" panose="020B0604020202020204" pitchFamily="34" charset="0"/>
              <a:buChar char="•"/>
            </a:pPr>
            <a:r>
              <a:rPr lang="pl-PL" b="1" i="0" dirty="0">
                <a:solidFill>
                  <a:srgbClr val="171717"/>
                </a:solidFill>
                <a:effectLst/>
                <a:latin typeface="Segoe UI" panose="020B0502040204020203" pitchFamily="34" charset="0"/>
              </a:rPr>
              <a:t>Atakom na protokół</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a:solidFill>
                  <a:srgbClr val="171717"/>
                </a:solidFill>
                <a:effectLst/>
                <a:latin typeface="Segoe UI" panose="020B0502040204020203" pitchFamily="34" charset="0"/>
              </a:rPr>
              <a:t>Tego typu ataki powodują brak dostępności celu ataku przez wykorzystanie słabego punktu w stosie protokołu warstwy 3 i 4.</a:t>
            </a:r>
          </a:p>
          <a:p>
            <a:pPr lvl="1">
              <a:buFont typeface="Arial" panose="020B0604020202020204" pitchFamily="34" charset="0"/>
              <a:buChar char="•"/>
            </a:pPr>
            <a:r>
              <a:rPr lang="pl-PL" b="1" i="0" dirty="0">
                <a:solidFill>
                  <a:srgbClr val="171717"/>
                </a:solidFill>
                <a:effectLst/>
                <a:latin typeface="Segoe UI" panose="020B0502040204020203" pitchFamily="34" charset="0"/>
              </a:rPr>
              <a:t>Atakom na warstwy zasobów (warstwy aplikacji) (tylko za pomocą zapory aplikacji internetowej)</a:t>
            </a:r>
            <a:endParaRPr lang="pl-PL" b="0" i="0" dirty="0">
              <a:solidFill>
                <a:srgbClr val="171717"/>
              </a:solidFill>
              <a:effectLst/>
              <a:latin typeface="Segoe UI" panose="020B0502040204020203" pitchFamily="34" charset="0"/>
            </a:endParaRPr>
          </a:p>
          <a:p>
            <a:pPr lvl="2">
              <a:buFont typeface="Arial" panose="020B0604020202020204" pitchFamily="34" charset="0"/>
              <a:buChar char="•"/>
            </a:pPr>
            <a:r>
              <a:rPr lang="pl-PL" b="0" i="0" dirty="0">
                <a:solidFill>
                  <a:srgbClr val="171717"/>
                </a:solidFill>
                <a:effectLst/>
                <a:latin typeface="Segoe UI" panose="020B0502040204020203" pitchFamily="34" charset="0"/>
              </a:rPr>
              <a:t>Te ataki są przeprowadzane na pakiety aplikacji internetowych i zakłócają transmisję danych między hostami. Do ochrony przed atakami L7 potrzebna jest zapora aplikacji internetowej (WAF). Usługa </a:t>
            </a:r>
            <a:r>
              <a:rPr lang="pl-PL" b="0" i="0" dirty="0" err="1">
                <a:solidFill>
                  <a:srgbClr val="171717"/>
                </a:solidFill>
                <a:effectLst/>
                <a:latin typeface="Segoe UI" panose="020B0502040204020203" pitchFamily="34" charset="0"/>
              </a:rPr>
              <a:t>DDoS</a:t>
            </a:r>
            <a:r>
              <a:rPr lang="pl-PL" b="0" i="0" dirty="0">
                <a:solidFill>
                  <a:srgbClr val="171717"/>
                </a:solidFill>
                <a:effectLst/>
                <a:latin typeface="Segoe UI" panose="020B0502040204020203" pitchFamily="34" charset="0"/>
              </a:rPr>
              <a:t> </a:t>
            </a:r>
            <a:r>
              <a:rPr lang="pl-PL" b="0" i="0" dirty="0" err="1">
                <a:solidFill>
                  <a:srgbClr val="171717"/>
                </a:solidFill>
                <a:effectLst/>
                <a:latin typeface="Segoe UI" panose="020B0502040204020203" pitchFamily="34" charset="0"/>
              </a:rPr>
              <a:t>Protection</a:t>
            </a:r>
            <a:r>
              <a:rPr lang="pl-PL" b="0" i="0" dirty="0">
                <a:solidFill>
                  <a:srgbClr val="171717"/>
                </a:solidFill>
                <a:effectLst/>
                <a:latin typeface="Segoe UI" panose="020B0502040204020203" pitchFamily="34" charset="0"/>
              </a:rPr>
              <a:t> w warstwie Standardowa chroni zaporę WAF przed atakami wolumetrycznymi i atakami na protokół.</a:t>
            </a:r>
          </a:p>
          <a:p>
            <a:endParaRPr lang="pl-PL" dirty="0"/>
          </a:p>
        </p:txBody>
      </p:sp>
      <p:pic>
        <p:nvPicPr>
          <p:cNvPr id="4098" name="Picture 2" descr="Ilustracja przedstawiająca usługę Azure DDoS Protection zainstalowaną między siecią wirtualną i żądaniami użytkownika zewnętrznego.">
            <a:extLst>
              <a:ext uri="{FF2B5EF4-FFF2-40B4-BE49-F238E27FC236}">
                <a16:creationId xmlns:a16="http://schemas.microsoft.com/office/drawing/2014/main" id="{596BCC47-A58B-4A2A-BC21-A8915274C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575" y="4843807"/>
            <a:ext cx="3706625" cy="103342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94843110-E6F3-40A7-8561-D53FFB01F1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648" y="2103120"/>
            <a:ext cx="2434478" cy="2434478"/>
          </a:xfrm>
          <a:prstGeom prst="rect">
            <a:avLst/>
          </a:prstGeom>
        </p:spPr>
      </p:pic>
    </p:spTree>
    <p:extLst>
      <p:ext uri="{BB962C8B-B14F-4D97-AF65-F5344CB8AC3E}">
        <p14:creationId xmlns:p14="http://schemas.microsoft.com/office/powerpoint/2010/main" val="13442441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{01647840-A618-47CB-9801-C57634205A3C}tf78438558_win32</Template>
  <TotalTime>3057</TotalTime>
  <Words>4936</Words>
  <Application>Microsoft Office PowerPoint</Application>
  <PresentationFormat>Widescreen</PresentationFormat>
  <Paragraphs>429</Paragraphs>
  <Slides>48</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Century Gothic</vt:lpstr>
      <vt:lpstr>Garamond</vt:lpstr>
      <vt:lpstr>Segoe UI</vt:lpstr>
      <vt:lpstr>SavonVTI</vt:lpstr>
      <vt:lpstr>Azure Security &amp; Pricing</vt:lpstr>
      <vt:lpstr>Network Security</vt:lpstr>
      <vt:lpstr>Plan</vt:lpstr>
      <vt:lpstr>Defense in depth</vt:lpstr>
      <vt:lpstr>Stan zabezpieczeń</vt:lpstr>
      <vt:lpstr>Network Security Groups (NSG)</vt:lpstr>
      <vt:lpstr>Azure Firewall</vt:lpstr>
      <vt:lpstr>Azure Firewall</vt:lpstr>
      <vt:lpstr>Azure DDoS protection</vt:lpstr>
      <vt:lpstr>Core Azure Identity Services</vt:lpstr>
      <vt:lpstr>Plan</vt:lpstr>
      <vt:lpstr>Authentication vs authorization</vt:lpstr>
      <vt:lpstr>Azure Active Directory</vt:lpstr>
      <vt:lpstr>Conditional Access</vt:lpstr>
      <vt:lpstr>Multi-Factor Authentication (MFA)</vt:lpstr>
      <vt:lpstr>Single Sign-On (SSO)</vt:lpstr>
      <vt:lpstr>Azure Governance Features</vt:lpstr>
      <vt:lpstr>Plan</vt:lpstr>
      <vt:lpstr>Role-Based Access Control (RBAC)</vt:lpstr>
      <vt:lpstr>Resource</vt:lpstr>
      <vt:lpstr>Tags</vt:lpstr>
      <vt:lpstr>Azure Policy</vt:lpstr>
      <vt:lpstr>Azure Initiatives</vt:lpstr>
      <vt:lpstr>Management Groups</vt:lpstr>
      <vt:lpstr>Azure Blueprints</vt:lpstr>
      <vt:lpstr>Cloud Adoption Framework for Azure</vt:lpstr>
      <vt:lpstr>privacy and compliance resources</vt:lpstr>
      <vt:lpstr>Plan</vt:lpstr>
      <vt:lpstr>Core tenets of Security, Privacy, and Compliance</vt:lpstr>
      <vt:lpstr>Microsoft Privacy Statement</vt:lpstr>
      <vt:lpstr>Online Service Terms (OST)</vt:lpstr>
      <vt:lpstr>Data Protection Addendum (DPA)</vt:lpstr>
      <vt:lpstr>Trust Center</vt:lpstr>
      <vt:lpstr>Azure compliance documentation</vt:lpstr>
      <vt:lpstr>Azure Sovereign Regions</vt:lpstr>
      <vt:lpstr>Azure cost management</vt:lpstr>
      <vt:lpstr>Plan</vt:lpstr>
      <vt:lpstr>Affect costs</vt:lpstr>
      <vt:lpstr>Affect costs</vt:lpstr>
      <vt:lpstr>Reduce costs</vt:lpstr>
      <vt:lpstr>Pricing calculator</vt:lpstr>
      <vt:lpstr>Total Cost of Ownership (TCO)</vt:lpstr>
      <vt:lpstr>Azure Cost Management</vt:lpstr>
      <vt:lpstr>Service Level Agreements</vt:lpstr>
      <vt:lpstr>Plan</vt:lpstr>
      <vt:lpstr>Azure Service Level Agreement (SLA)</vt:lpstr>
      <vt:lpstr>Combined SLA</vt:lpstr>
      <vt:lpstr>Service lifecycle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Vadim Peczyński</dc:creator>
  <cp:lastModifiedBy>Vadim Peczyński</cp:lastModifiedBy>
  <cp:revision>30</cp:revision>
  <dcterms:created xsi:type="dcterms:W3CDTF">2021-05-27T14:49:02Z</dcterms:created>
  <dcterms:modified xsi:type="dcterms:W3CDTF">2021-06-02T17:09:08Z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